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309" r:id="rId3"/>
    <p:sldId id="316" r:id="rId4"/>
    <p:sldId id="317" r:id="rId5"/>
    <p:sldId id="318" r:id="rId6"/>
    <p:sldId id="311" r:id="rId7"/>
    <p:sldId id="312" r:id="rId8"/>
    <p:sldId id="313" r:id="rId9"/>
    <p:sldId id="314" r:id="rId10"/>
    <p:sldId id="315" r:id="rId11"/>
    <p:sldId id="319" r:id="rId12"/>
    <p:sldId id="320" r:id="rId13"/>
    <p:sldId id="32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24A"/>
    <a:srgbClr val="E3C7FF"/>
    <a:srgbClr val="DDA8FF"/>
    <a:srgbClr val="FFB7BA"/>
    <a:srgbClr val="0000FF"/>
    <a:srgbClr val="D49FFF"/>
    <a:srgbClr val="4472C4"/>
    <a:srgbClr val="983794"/>
    <a:srgbClr val="3399CC"/>
    <a:srgbClr val="770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39"/>
    <p:restoredTop sz="84873"/>
  </p:normalViewPr>
  <p:slideViewPr>
    <p:cSldViewPr snapToGrid="0" snapToObjects="1">
      <p:cViewPr>
        <p:scale>
          <a:sx n="126" d="100"/>
          <a:sy n="126" d="100"/>
        </p:scale>
        <p:origin x="-1384" y="-1216"/>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6CA5D-E552-094F-AD17-B635BC7A37A6}" type="datetimeFigureOut">
              <a:rPr lang="en-US" smtClean="0"/>
              <a:t>5/2/19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27906D-0C3D-B44C-83BE-E38EECB9063D}" type="slidenum">
              <a:rPr lang="en-US" smtClean="0"/>
              <a:t>‹#›</a:t>
            </a:fld>
            <a:endParaRPr lang="en-US"/>
          </a:p>
        </p:txBody>
      </p:sp>
    </p:spTree>
    <p:extLst>
      <p:ext uri="{BB962C8B-B14F-4D97-AF65-F5344CB8AC3E}">
        <p14:creationId xmlns:p14="http://schemas.microsoft.com/office/powerpoint/2010/main" val="1266368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a:t>
            </a:fld>
            <a:endParaRPr lang="en-US"/>
          </a:p>
        </p:txBody>
      </p:sp>
    </p:spTree>
    <p:extLst>
      <p:ext uri="{BB962C8B-B14F-4D97-AF65-F5344CB8AC3E}">
        <p14:creationId xmlns:p14="http://schemas.microsoft.com/office/powerpoint/2010/main" val="7747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3</a:t>
            </a:fld>
            <a:endParaRPr lang="en-US"/>
          </a:p>
        </p:txBody>
      </p:sp>
    </p:spTree>
    <p:extLst>
      <p:ext uri="{BB962C8B-B14F-4D97-AF65-F5344CB8AC3E}">
        <p14:creationId xmlns:p14="http://schemas.microsoft.com/office/powerpoint/2010/main" val="4163841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4</a:t>
            </a:fld>
            <a:endParaRPr lang="en-US"/>
          </a:p>
        </p:txBody>
      </p:sp>
    </p:spTree>
    <p:extLst>
      <p:ext uri="{BB962C8B-B14F-4D97-AF65-F5344CB8AC3E}">
        <p14:creationId xmlns:p14="http://schemas.microsoft.com/office/powerpoint/2010/main" val="2217639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5</a:t>
            </a:fld>
            <a:endParaRPr lang="en-US"/>
          </a:p>
        </p:txBody>
      </p:sp>
    </p:spTree>
    <p:extLst>
      <p:ext uri="{BB962C8B-B14F-4D97-AF65-F5344CB8AC3E}">
        <p14:creationId xmlns:p14="http://schemas.microsoft.com/office/powerpoint/2010/main" val="395665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8</a:t>
            </a:fld>
            <a:endParaRPr lang="en-US"/>
          </a:p>
        </p:txBody>
      </p:sp>
    </p:spTree>
    <p:extLst>
      <p:ext uri="{BB962C8B-B14F-4D97-AF65-F5344CB8AC3E}">
        <p14:creationId xmlns:p14="http://schemas.microsoft.com/office/powerpoint/2010/main" val="295309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53023-2EE0-9D49-B403-3B4E3A464D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D7C325-1B80-554A-B242-CAEB7A55DA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E98E0B-2147-A645-B16C-2A6AA1037B11}"/>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A561CF26-FC28-254D-8955-54BEBDB40A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24D75E-FC14-C14D-A304-0B3332FFF59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216841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6D5A6-59BD-7F4E-B790-F4E5DC3CB8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9F19C6-5FE2-284C-8D78-5A6ABFF9C97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CC9AB-6C32-DF40-A635-4725314DBD35}"/>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C01A8924-67E9-2A41-B794-9E5917D6AA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5E1BB-92ED-2E41-8F59-1CDCB0795C3C}"/>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4223699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0BABF9-57B6-8F4F-9F54-89CBE2087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47419C-CB5D-974A-8347-B9AFE12CC03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3AEA47-3017-484F-AE29-C5C65AC42C8A}"/>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2B78ED26-200D-1144-99B1-0A272E17A2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C6C0E-B90A-8648-AC61-107C7E6C5673}"/>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1222436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166D9-671C-CE44-811B-3C1CEEBD00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194DFE-A9CD-A84B-9671-C465F7309F4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C40EA2-5C70-E24F-9137-DA2C3C7D081D}"/>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0994AA13-E366-3D46-93C3-C118998316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0E599-B546-E544-9CF3-3F81B23B329F}"/>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532076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06F2A-C91E-0248-B208-D50511E39C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733914-609A-4A4D-BAB4-2BFD582005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DF135C0-CD4E-5847-9D8A-7D24229D8A4D}"/>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6B3C4485-2655-C94B-9038-F9479A2E6D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5257DE-D7B0-3B45-A734-26E4A7186FAD}"/>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2447315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A25A1-2F72-EE41-AC1B-358D3F2880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D3906C-A96C-7F4D-B7EB-87229A05148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100FCB-5D31-DB4D-9A94-FF54B29434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6E1E7A-61D8-2242-B3BD-6B12C13823F2}"/>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6" name="Footer Placeholder 5">
            <a:extLst>
              <a:ext uri="{FF2B5EF4-FFF2-40B4-BE49-F238E27FC236}">
                <a16:creationId xmlns:a16="http://schemas.microsoft.com/office/drawing/2014/main" id="{595FFCDB-BBD0-2543-B488-D3DA74288E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05A31B-DB94-384A-A8EF-89560ABF02E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269415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946D5-6BEA-2348-8BC4-EE01D366A9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411FB3-C2F5-0A46-AFF9-87AAA79011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F894C4C-63A7-384C-9CCB-7F99B796855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5286EF-EEAE-B14E-9D0B-01EAB4B91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CEF2C7-0150-4240-B0A6-09B54F9774A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2DB047-967A-3E42-9B7F-1B85FC1599DD}"/>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8" name="Footer Placeholder 7">
            <a:extLst>
              <a:ext uri="{FF2B5EF4-FFF2-40B4-BE49-F238E27FC236}">
                <a16:creationId xmlns:a16="http://schemas.microsoft.com/office/drawing/2014/main" id="{40E16203-9BF5-4343-B5FC-46ADBCA832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122B10-9C94-4743-9CFB-976106D0804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4727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D1B53-269A-1845-A6F9-05D90B2E94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073AD5-692C-E94D-BFCF-5D2FCE821456}"/>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4" name="Footer Placeholder 3">
            <a:extLst>
              <a:ext uri="{FF2B5EF4-FFF2-40B4-BE49-F238E27FC236}">
                <a16:creationId xmlns:a16="http://schemas.microsoft.com/office/drawing/2014/main" id="{6DF55A47-CC9B-AB49-91DF-97DC86D2B3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3DB6983-FDDE-0C4D-AEBB-51E8F7D562FE}"/>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267408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75E057-B3AC-4A4C-B12C-B8BE67FE7EC2}"/>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3" name="Footer Placeholder 2">
            <a:extLst>
              <a:ext uri="{FF2B5EF4-FFF2-40B4-BE49-F238E27FC236}">
                <a16:creationId xmlns:a16="http://schemas.microsoft.com/office/drawing/2014/main" id="{F4C93265-B483-2346-86A3-1F82CBF6BD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04A55-53C9-AA4A-93C9-9863EEE0F4BB}"/>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51787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7E389-A020-E34A-B662-1BC8009429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6035362-9008-4B43-BCDB-0F95249C0C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1CB469-FB4D-8543-BF25-BE96531756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CB581A-12DB-D145-8A13-7AB591845F09}"/>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6" name="Footer Placeholder 5">
            <a:extLst>
              <a:ext uri="{FF2B5EF4-FFF2-40B4-BE49-F238E27FC236}">
                <a16:creationId xmlns:a16="http://schemas.microsoft.com/office/drawing/2014/main" id="{9A68A2AA-E3D8-2741-B640-92B93802BE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C4B89D-57AE-C844-9446-E40FCEBF10E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766941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757C-4F47-8844-8F08-65C3AE811C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A2EA9B-D0CB-5149-90A2-3C648307A4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C613BFB-5A8A-6847-8E0E-03ED699F35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117DA3-752E-4E41-819B-83785507A59D}"/>
              </a:ext>
            </a:extLst>
          </p:cNvPr>
          <p:cNvSpPr>
            <a:spLocks noGrp="1"/>
          </p:cNvSpPr>
          <p:nvPr>
            <p:ph type="dt" sz="half" idx="10"/>
          </p:nvPr>
        </p:nvSpPr>
        <p:spPr/>
        <p:txBody>
          <a:bodyPr/>
          <a:lstStyle/>
          <a:p>
            <a:fld id="{B867D345-1616-034D-A506-9BAE6A168538}" type="datetimeFigureOut">
              <a:rPr lang="en-US" smtClean="0"/>
              <a:t>5/2/19</a:t>
            </a:fld>
            <a:endParaRPr lang="en-US"/>
          </a:p>
        </p:txBody>
      </p:sp>
      <p:sp>
        <p:nvSpPr>
          <p:cNvPr id="6" name="Footer Placeholder 5">
            <a:extLst>
              <a:ext uri="{FF2B5EF4-FFF2-40B4-BE49-F238E27FC236}">
                <a16:creationId xmlns:a16="http://schemas.microsoft.com/office/drawing/2014/main" id="{DD1B847B-1888-AA47-986F-16A2A510E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47468E-C6AB-4C48-8EEF-53DE8A0EE9A8}"/>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1656831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4F0709-1084-8D4C-9753-87866F8141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51FB92-16C7-994A-BBED-FEA00012E4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896934-928B-3144-B5C0-D6D2A9FC1F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67D345-1616-034D-A506-9BAE6A168538}" type="datetimeFigureOut">
              <a:rPr lang="en-US" smtClean="0"/>
              <a:t>5/2/19</a:t>
            </a:fld>
            <a:endParaRPr lang="en-US"/>
          </a:p>
        </p:txBody>
      </p:sp>
      <p:sp>
        <p:nvSpPr>
          <p:cNvPr id="5" name="Footer Placeholder 4">
            <a:extLst>
              <a:ext uri="{FF2B5EF4-FFF2-40B4-BE49-F238E27FC236}">
                <a16:creationId xmlns:a16="http://schemas.microsoft.com/office/drawing/2014/main" id="{39CCB1B2-EBD9-4141-BE28-7FBC2D25ED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41D347-7F63-6745-BD8F-5A2EA672F7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409A3C-B863-0143-A626-27A8A2605296}" type="slidenum">
              <a:rPr lang="en-US" smtClean="0"/>
              <a:t>‹#›</a:t>
            </a:fld>
            <a:endParaRPr lang="en-US"/>
          </a:p>
        </p:txBody>
      </p:sp>
    </p:spTree>
    <p:extLst>
      <p:ext uri="{BB962C8B-B14F-4D97-AF65-F5344CB8AC3E}">
        <p14:creationId xmlns:p14="http://schemas.microsoft.com/office/powerpoint/2010/main" val="1546707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intel.com/content/www/us/en/programmable/products/fpga/features/stx-single-event-upset.html" TargetMode="External"/><Relationship Id="rId2" Type="http://schemas.openxmlformats.org/officeDocument/2006/relationships/image" Target="../media/image7.tiff"/><Relationship Id="rId1" Type="http://schemas.openxmlformats.org/officeDocument/2006/relationships/slideLayout" Target="../slideLayouts/slideLayout4.xml"/><Relationship Id="rId5" Type="http://schemas.openxmlformats.org/officeDocument/2006/relationships/hyperlink" Target="https://indico.cern.ch/event/635099/contributions/2570672/attachments/1456364/2249943/Single_Event_Effecs_Radiation_Course_May_2017_SEE_CBP.pdf" TargetMode="External"/><Relationship Id="rId4" Type="http://schemas.openxmlformats.org/officeDocument/2006/relationships/hyperlink" Target="https://www.intel.com/content/dam/www/programmable/us/en/pdfs/literature/wp/wp-01206-introduction-single-event-upsets.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intel.com/content/dam/www/programmable/us/en/pdfs/literature/wp/wp-01206-introduction-single-event-upsets.pdf" TargetMode="External"/><Relationship Id="rId2" Type="http://schemas.openxmlformats.org/officeDocument/2006/relationships/hyperlink" Target="https://www.intel.com/content/www/us/en/programmable/products/fpga/features/stx-single-event-upset.html" TargetMode="External"/><Relationship Id="rId1" Type="http://schemas.openxmlformats.org/officeDocument/2006/relationships/slideLayout" Target="../slideLayouts/slideLayout4.xml"/><Relationship Id="rId4" Type="http://schemas.openxmlformats.org/officeDocument/2006/relationships/hyperlink" Target="https://indico.cern.ch/event/635099/contributions/2570672/attachments/1456364/2249943/Single_Event_Effecs_Radiation_Course_May_2017_SEE_CBP.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9CD53-2FD6-6344-9177-3885F6B3A24C}"/>
              </a:ext>
            </a:extLst>
          </p:cNvPr>
          <p:cNvSpPr>
            <a:spLocks noGrp="1"/>
          </p:cNvSpPr>
          <p:nvPr>
            <p:ph type="ctrTitle"/>
          </p:nvPr>
        </p:nvSpPr>
        <p:spPr/>
        <p:txBody>
          <a:bodyPr/>
          <a:lstStyle/>
          <a:p>
            <a:r>
              <a:rPr lang="en-US" dirty="0"/>
              <a:t>EECS151/251A Discussion 13</a:t>
            </a:r>
          </a:p>
        </p:txBody>
      </p:sp>
      <p:sp>
        <p:nvSpPr>
          <p:cNvPr id="3" name="Subtitle 2">
            <a:extLst>
              <a:ext uri="{FF2B5EF4-FFF2-40B4-BE49-F238E27FC236}">
                <a16:creationId xmlns:a16="http://schemas.microsoft.com/office/drawing/2014/main" id="{564DCF52-A1E4-504F-97C4-E78CC3BCCC96}"/>
              </a:ext>
            </a:extLst>
          </p:cNvPr>
          <p:cNvSpPr>
            <a:spLocks noGrp="1"/>
          </p:cNvSpPr>
          <p:nvPr>
            <p:ph type="subTitle" idx="1"/>
          </p:nvPr>
        </p:nvSpPr>
        <p:spPr/>
        <p:txBody>
          <a:bodyPr/>
          <a:lstStyle/>
          <a:p>
            <a:r>
              <a:rPr lang="en-US" dirty="0"/>
              <a:t>Christopher </a:t>
            </a:r>
            <a:r>
              <a:rPr lang="en-US" dirty="0" err="1"/>
              <a:t>Yarp</a:t>
            </a:r>
            <a:endParaRPr lang="en-US" dirty="0"/>
          </a:p>
          <a:p>
            <a:r>
              <a:rPr lang="en-US" dirty="0"/>
              <a:t>May. 3, 2019</a:t>
            </a:r>
          </a:p>
        </p:txBody>
      </p:sp>
    </p:spTree>
    <p:extLst>
      <p:ext uri="{BB962C8B-B14F-4D97-AF65-F5344CB8AC3E}">
        <p14:creationId xmlns:p14="http://schemas.microsoft.com/office/powerpoint/2010/main" val="138634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F2899-9C4A-F940-97FE-0989B85AB7B2}"/>
              </a:ext>
            </a:extLst>
          </p:cNvPr>
          <p:cNvSpPr>
            <a:spLocks noGrp="1"/>
          </p:cNvSpPr>
          <p:nvPr>
            <p:ph type="title"/>
          </p:nvPr>
        </p:nvSpPr>
        <p:spPr/>
        <p:txBody>
          <a:bodyPr/>
          <a:lstStyle/>
          <a:p>
            <a:r>
              <a:rPr lang="en-US" dirty="0"/>
              <a:t>Runtime Faults</a:t>
            </a:r>
          </a:p>
        </p:txBody>
      </p:sp>
      <p:sp>
        <p:nvSpPr>
          <p:cNvPr id="3" name="Content Placeholder 2">
            <a:extLst>
              <a:ext uri="{FF2B5EF4-FFF2-40B4-BE49-F238E27FC236}">
                <a16:creationId xmlns:a16="http://schemas.microsoft.com/office/drawing/2014/main" id="{F336A599-CB3F-D74F-A956-C522EA1B0BEB}"/>
              </a:ext>
            </a:extLst>
          </p:cNvPr>
          <p:cNvSpPr>
            <a:spLocks noGrp="1"/>
          </p:cNvSpPr>
          <p:nvPr>
            <p:ph idx="1"/>
          </p:nvPr>
        </p:nvSpPr>
        <p:spPr/>
        <p:txBody>
          <a:bodyPr>
            <a:normAutofit lnSpcReduction="10000"/>
          </a:bodyPr>
          <a:lstStyle/>
          <a:p>
            <a:r>
              <a:rPr lang="en-US" dirty="0"/>
              <a:t>Permanent Faults</a:t>
            </a:r>
          </a:p>
          <a:p>
            <a:pPr lvl="1"/>
            <a:r>
              <a:rPr lang="en-US" dirty="0"/>
              <a:t>Caused by some irreversible physical damage</a:t>
            </a:r>
          </a:p>
          <a:p>
            <a:pPr lvl="2"/>
            <a:r>
              <a:rPr lang="en-US" dirty="0"/>
              <a:t>Ex. </a:t>
            </a:r>
            <a:r>
              <a:rPr lang="en-US" dirty="0" err="1"/>
              <a:t>Electromigration</a:t>
            </a:r>
            <a:endParaRPr lang="en-US" dirty="0"/>
          </a:p>
          <a:p>
            <a:r>
              <a:rPr lang="en-US" dirty="0"/>
              <a:t>Transient: temporary faults caused by the environment (ex. high energy particles)</a:t>
            </a:r>
          </a:p>
          <a:p>
            <a:pPr lvl="1"/>
            <a:r>
              <a:rPr lang="en-US" dirty="0"/>
              <a:t>Tend to be randomly distributed across die</a:t>
            </a:r>
          </a:p>
          <a:p>
            <a:r>
              <a:rPr lang="en-US" dirty="0"/>
              <a:t>Intermittent: temporary faults that tend to occur repeatedly in the same place</a:t>
            </a:r>
          </a:p>
          <a:p>
            <a:pPr lvl="2"/>
            <a:r>
              <a:rPr lang="en-US" dirty="0"/>
              <a:t>Possibly caused by a particular component operating sub-optimally in some situations</a:t>
            </a:r>
          </a:p>
          <a:p>
            <a:pPr lvl="2"/>
            <a:r>
              <a:rPr lang="en-US" dirty="0"/>
              <a:t>Ex. unexpected delay change due to temperature change causing a timing failure</a:t>
            </a:r>
          </a:p>
          <a:p>
            <a:pPr lvl="2"/>
            <a:r>
              <a:rPr lang="en-US" dirty="0"/>
              <a:t>May become permanent</a:t>
            </a:r>
          </a:p>
        </p:txBody>
      </p:sp>
    </p:spTree>
    <p:extLst>
      <p:ext uri="{BB962C8B-B14F-4D97-AF65-F5344CB8AC3E}">
        <p14:creationId xmlns:p14="http://schemas.microsoft.com/office/powerpoint/2010/main" val="900153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490FA-EC35-3B4E-8CFA-8E7478CB6A3C}"/>
              </a:ext>
            </a:extLst>
          </p:cNvPr>
          <p:cNvSpPr>
            <a:spLocks noGrp="1"/>
          </p:cNvSpPr>
          <p:nvPr>
            <p:ph type="title"/>
          </p:nvPr>
        </p:nvSpPr>
        <p:spPr/>
        <p:txBody>
          <a:bodyPr/>
          <a:lstStyle/>
          <a:p>
            <a:r>
              <a:rPr lang="en-US" dirty="0"/>
              <a:t>Runtime Faults – Do we need to worry about them?</a:t>
            </a:r>
          </a:p>
        </p:txBody>
      </p:sp>
      <p:sp>
        <p:nvSpPr>
          <p:cNvPr id="3" name="Content Placeholder 2">
            <a:extLst>
              <a:ext uri="{FF2B5EF4-FFF2-40B4-BE49-F238E27FC236}">
                <a16:creationId xmlns:a16="http://schemas.microsoft.com/office/drawing/2014/main" id="{313F8AE8-38D9-2B4D-8F82-EB548602045F}"/>
              </a:ext>
            </a:extLst>
          </p:cNvPr>
          <p:cNvSpPr>
            <a:spLocks noGrp="1"/>
          </p:cNvSpPr>
          <p:nvPr>
            <p:ph sz="half" idx="1"/>
          </p:nvPr>
        </p:nvSpPr>
        <p:spPr/>
        <p:txBody>
          <a:bodyPr>
            <a:normAutofit fontScale="70000" lnSpcReduction="20000"/>
          </a:bodyPr>
          <a:lstStyle/>
          <a:p>
            <a:pPr marL="0" indent="0">
              <a:buNone/>
            </a:pPr>
            <a:r>
              <a:rPr lang="en-US" dirty="0"/>
              <a:t>“</a:t>
            </a:r>
            <a:r>
              <a:rPr lang="en-US" i="1" dirty="0"/>
              <a:t>The critical limiters to long-term reliability in a high performance microprocessor are time-dependent dielectric breakdown (TDDB) and </a:t>
            </a:r>
            <a:r>
              <a:rPr lang="en-US" i="1" dirty="0" err="1"/>
              <a:t>electromigration</a:t>
            </a:r>
            <a:r>
              <a:rPr lang="en-US" i="1" dirty="0"/>
              <a:t> (EM) [4]–[6]. The TDDB is strongly dependent on voltage and moderately dependent on temperature…. On the other hand, EM is enormously dependent on temperature and strongly dependent on voltage…. The failure rate can vary many orders of magnitude over the typical range of operating conditions found in microprocessors for desktop and laptop systems.” [1]</a:t>
            </a:r>
          </a:p>
          <a:p>
            <a:pPr marL="0" indent="0">
              <a:buNone/>
            </a:pPr>
            <a:r>
              <a:rPr lang="en-US" dirty="0"/>
              <a:t>[1] S. Sundaram </a:t>
            </a:r>
            <a:r>
              <a:rPr lang="en-US" i="1" dirty="0"/>
              <a:t>et al</a:t>
            </a:r>
            <a:r>
              <a:rPr lang="en-US" dirty="0"/>
              <a:t>., "Bristol Ridge: A 28-nm x86 Performance-Enhanced Microprocessor Through System Power Management," in </a:t>
            </a:r>
            <a:r>
              <a:rPr lang="en-US" i="1" dirty="0"/>
              <a:t>IEEE Journal of Solid-State Circuits</a:t>
            </a:r>
            <a:r>
              <a:rPr lang="en-US" dirty="0"/>
              <a:t>, vol. 52, no. 1, pp. 89-97, Jan. 2017. </a:t>
            </a:r>
            <a:r>
              <a:rPr lang="en-US" dirty="0" err="1"/>
              <a:t>doi</a:t>
            </a:r>
            <a:r>
              <a:rPr lang="en-US" dirty="0"/>
              <a:t>: 10.1109/JSSC.2016.2623637</a:t>
            </a:r>
            <a:endParaRPr lang="en-US" i="1" dirty="0"/>
          </a:p>
          <a:p>
            <a:pPr marL="0" indent="0">
              <a:buNone/>
            </a:pPr>
            <a:endParaRPr lang="en-US" i="1" dirty="0"/>
          </a:p>
        </p:txBody>
      </p:sp>
      <p:pic>
        <p:nvPicPr>
          <p:cNvPr id="5" name="Content Placeholder 4">
            <a:extLst>
              <a:ext uri="{FF2B5EF4-FFF2-40B4-BE49-F238E27FC236}">
                <a16:creationId xmlns:a16="http://schemas.microsoft.com/office/drawing/2014/main" id="{329ADF7C-E2AC-C448-A00E-57D38BEFD5B8}"/>
              </a:ext>
            </a:extLst>
          </p:cNvPr>
          <p:cNvPicPr>
            <a:picLocks noGrp="1" noChangeAspect="1"/>
          </p:cNvPicPr>
          <p:nvPr>
            <p:ph sz="half" idx="2"/>
          </p:nvPr>
        </p:nvPicPr>
        <p:blipFill>
          <a:blip r:embed="rId2"/>
          <a:stretch>
            <a:fillRect/>
          </a:stretch>
        </p:blipFill>
        <p:spPr>
          <a:xfrm>
            <a:off x="6254750" y="2045494"/>
            <a:ext cx="5016500" cy="3911600"/>
          </a:xfrm>
          <a:prstGeom prst="rect">
            <a:avLst/>
          </a:prstGeom>
        </p:spPr>
      </p:pic>
      <p:sp>
        <p:nvSpPr>
          <p:cNvPr id="6" name="TextBox 5">
            <a:extLst>
              <a:ext uri="{FF2B5EF4-FFF2-40B4-BE49-F238E27FC236}">
                <a16:creationId xmlns:a16="http://schemas.microsoft.com/office/drawing/2014/main" id="{73DD6436-D0E6-EA4B-9686-449386759728}"/>
              </a:ext>
            </a:extLst>
          </p:cNvPr>
          <p:cNvSpPr txBox="1"/>
          <p:nvPr/>
        </p:nvSpPr>
        <p:spPr>
          <a:xfrm>
            <a:off x="6858000" y="5618837"/>
            <a:ext cx="385042" cy="307777"/>
          </a:xfrm>
          <a:prstGeom prst="rect">
            <a:avLst/>
          </a:prstGeom>
          <a:noFill/>
        </p:spPr>
        <p:txBody>
          <a:bodyPr wrap="none" rtlCol="0">
            <a:spAutoFit/>
          </a:bodyPr>
          <a:lstStyle/>
          <a:p>
            <a:r>
              <a:rPr lang="en-US" sz="1400" dirty="0"/>
              <a:t>[1]</a:t>
            </a:r>
          </a:p>
        </p:txBody>
      </p:sp>
    </p:spTree>
    <p:extLst>
      <p:ext uri="{BB962C8B-B14F-4D97-AF65-F5344CB8AC3E}">
        <p14:creationId xmlns:p14="http://schemas.microsoft.com/office/powerpoint/2010/main" val="2774171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0E28D-16D3-3847-9C50-CE2E8CFC6842}"/>
              </a:ext>
            </a:extLst>
          </p:cNvPr>
          <p:cNvSpPr>
            <a:spLocks noGrp="1"/>
          </p:cNvSpPr>
          <p:nvPr>
            <p:ph type="title"/>
          </p:nvPr>
        </p:nvSpPr>
        <p:spPr/>
        <p:txBody>
          <a:bodyPr/>
          <a:lstStyle/>
          <a:p>
            <a:r>
              <a:rPr lang="en-US" dirty="0"/>
              <a:t>Runtime Faults – Do we need to worry about them?</a:t>
            </a:r>
          </a:p>
        </p:txBody>
      </p:sp>
      <p:sp>
        <p:nvSpPr>
          <p:cNvPr id="3" name="Content Placeholder 2">
            <a:extLst>
              <a:ext uri="{FF2B5EF4-FFF2-40B4-BE49-F238E27FC236}">
                <a16:creationId xmlns:a16="http://schemas.microsoft.com/office/drawing/2014/main" id="{1CA3DB08-9627-5949-98A4-1AAE389F187F}"/>
              </a:ext>
            </a:extLst>
          </p:cNvPr>
          <p:cNvSpPr>
            <a:spLocks noGrp="1"/>
          </p:cNvSpPr>
          <p:nvPr>
            <p:ph sz="half" idx="1"/>
          </p:nvPr>
        </p:nvSpPr>
        <p:spPr/>
        <p:txBody>
          <a:bodyPr>
            <a:normAutofit fontScale="92500" lnSpcReduction="10000"/>
          </a:bodyPr>
          <a:lstStyle/>
          <a:p>
            <a:r>
              <a:rPr lang="en-US" dirty="0"/>
              <a:t>Let’s talk about transient effects.</a:t>
            </a:r>
          </a:p>
          <a:p>
            <a:r>
              <a:rPr lang="en-US" dirty="0"/>
              <a:t>Many types of transient events are covered under the term Single-Event Effect (SEE).</a:t>
            </a:r>
          </a:p>
          <a:p>
            <a:pPr lvl="1"/>
            <a:r>
              <a:rPr lang="en-US" dirty="0"/>
              <a:t>One particular type is the Single Event Upset (SEU) where the state of a storage element is changed</a:t>
            </a:r>
          </a:p>
          <a:p>
            <a:r>
              <a:rPr lang="en-US" dirty="0"/>
              <a:t>Caused by ionizing radiation [1]</a:t>
            </a:r>
          </a:p>
          <a:p>
            <a:pPr lvl="1"/>
            <a:r>
              <a:rPr lang="en-US" dirty="0"/>
              <a:t>Cosmic rays [2]</a:t>
            </a:r>
          </a:p>
          <a:p>
            <a:pPr lvl="1"/>
            <a:r>
              <a:rPr lang="en-US" dirty="0"/>
              <a:t>Alpha particles, particularly from packaging materials [2]</a:t>
            </a:r>
          </a:p>
          <a:p>
            <a:r>
              <a:rPr lang="en-US" dirty="0"/>
              <a:t>See [3] for an interesting slide deck</a:t>
            </a:r>
          </a:p>
          <a:p>
            <a:pPr lvl="1"/>
            <a:endParaRPr lang="en-US" dirty="0"/>
          </a:p>
        </p:txBody>
      </p:sp>
      <p:pic>
        <p:nvPicPr>
          <p:cNvPr id="6" name="Content Placeholder 5">
            <a:extLst>
              <a:ext uri="{FF2B5EF4-FFF2-40B4-BE49-F238E27FC236}">
                <a16:creationId xmlns:a16="http://schemas.microsoft.com/office/drawing/2014/main" id="{ACF8097A-6BE2-FC44-9F10-AA04B3DF7F41}"/>
              </a:ext>
            </a:extLst>
          </p:cNvPr>
          <p:cNvPicPr>
            <a:picLocks noGrp="1" noChangeAspect="1"/>
          </p:cNvPicPr>
          <p:nvPr>
            <p:ph sz="half" idx="2"/>
          </p:nvPr>
        </p:nvPicPr>
        <p:blipFill>
          <a:blip r:embed="rId2"/>
          <a:stretch>
            <a:fillRect/>
          </a:stretch>
        </p:blipFill>
        <p:spPr>
          <a:xfrm>
            <a:off x="6405562" y="1285875"/>
            <a:ext cx="4799190" cy="4502944"/>
          </a:xfrm>
          <a:prstGeom prst="rect">
            <a:avLst/>
          </a:prstGeom>
        </p:spPr>
      </p:pic>
      <p:sp>
        <p:nvSpPr>
          <p:cNvPr id="5" name="TextBox 4">
            <a:extLst>
              <a:ext uri="{FF2B5EF4-FFF2-40B4-BE49-F238E27FC236}">
                <a16:creationId xmlns:a16="http://schemas.microsoft.com/office/drawing/2014/main" id="{2B3D2DE7-CC01-2C48-8CBF-9F3B4FA61650}"/>
              </a:ext>
            </a:extLst>
          </p:cNvPr>
          <p:cNvSpPr txBox="1"/>
          <p:nvPr/>
        </p:nvSpPr>
        <p:spPr>
          <a:xfrm>
            <a:off x="0" y="6092786"/>
            <a:ext cx="12043040" cy="738664"/>
          </a:xfrm>
          <a:prstGeom prst="rect">
            <a:avLst/>
          </a:prstGeom>
          <a:noFill/>
        </p:spPr>
        <p:txBody>
          <a:bodyPr wrap="none" rtlCol="0">
            <a:spAutoFit/>
          </a:bodyPr>
          <a:lstStyle/>
          <a:p>
            <a:r>
              <a:rPr lang="en-US" sz="1400" dirty="0">
                <a:hlinkClick r:id="rId3"/>
              </a:rPr>
              <a:t>[1] https://www.intel.com/content/www/us/en/programmable/products/fpga/features/stx-single-event-upset.html</a:t>
            </a:r>
            <a:endParaRPr lang="en-US" sz="1400" dirty="0">
              <a:hlinkClick r:id="rId4"/>
            </a:endParaRPr>
          </a:p>
          <a:p>
            <a:r>
              <a:rPr lang="en-US" sz="1400" dirty="0">
                <a:hlinkClick r:id="rId4"/>
              </a:rPr>
              <a:t>[2] https://www.intel.com/content/dam/www/programmable/us/en/pdfs/literature/wp/wp-01206-introduction-single-event-upsets.pdf</a:t>
            </a:r>
            <a:endParaRPr lang="en-US" sz="1400" dirty="0"/>
          </a:p>
          <a:p>
            <a:r>
              <a:rPr lang="en-US" sz="1400" dirty="0">
                <a:hlinkClick r:id="rId5"/>
              </a:rPr>
              <a:t>[3] https://indico.cern.ch/event/635099/contributions/2570672/attachments/1456364/2249943/Single_Event_Effecs_Radiation_Course_May_2017_SEE_CBP.pdf</a:t>
            </a:r>
            <a:r>
              <a:rPr lang="en-US" sz="1400" dirty="0"/>
              <a:t> </a:t>
            </a:r>
          </a:p>
        </p:txBody>
      </p:sp>
      <p:sp>
        <p:nvSpPr>
          <p:cNvPr id="7" name="TextBox 6">
            <a:extLst>
              <a:ext uri="{FF2B5EF4-FFF2-40B4-BE49-F238E27FC236}">
                <a16:creationId xmlns:a16="http://schemas.microsoft.com/office/drawing/2014/main" id="{0B824882-5E1D-B34E-B598-4381365B7073}"/>
              </a:ext>
            </a:extLst>
          </p:cNvPr>
          <p:cNvSpPr txBox="1"/>
          <p:nvPr/>
        </p:nvSpPr>
        <p:spPr>
          <a:xfrm>
            <a:off x="6405562" y="5776913"/>
            <a:ext cx="3398816" cy="369332"/>
          </a:xfrm>
          <a:prstGeom prst="rect">
            <a:avLst/>
          </a:prstGeom>
          <a:noFill/>
        </p:spPr>
        <p:txBody>
          <a:bodyPr wrap="none" rtlCol="0">
            <a:spAutoFit/>
          </a:bodyPr>
          <a:lstStyle/>
          <a:p>
            <a:r>
              <a:rPr lang="en-US" dirty="0"/>
              <a:t>Intel/Altera Rendering of a SEU [2]</a:t>
            </a:r>
          </a:p>
        </p:txBody>
      </p:sp>
    </p:spTree>
    <p:extLst>
      <p:ext uri="{BB962C8B-B14F-4D97-AF65-F5344CB8AC3E}">
        <p14:creationId xmlns:p14="http://schemas.microsoft.com/office/powerpoint/2010/main" val="74919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7A53-E4E3-B145-8946-71B32896D3BE}"/>
              </a:ext>
            </a:extLst>
          </p:cNvPr>
          <p:cNvSpPr>
            <a:spLocks noGrp="1"/>
          </p:cNvSpPr>
          <p:nvPr>
            <p:ph type="title"/>
          </p:nvPr>
        </p:nvSpPr>
        <p:spPr/>
        <p:txBody>
          <a:bodyPr/>
          <a:lstStyle/>
          <a:p>
            <a:r>
              <a:rPr lang="en-US" dirty="0"/>
              <a:t>Runtime Faults – Do we need to worry about them?</a:t>
            </a:r>
          </a:p>
        </p:txBody>
      </p:sp>
      <p:sp>
        <p:nvSpPr>
          <p:cNvPr id="3" name="Content Placeholder 2">
            <a:extLst>
              <a:ext uri="{FF2B5EF4-FFF2-40B4-BE49-F238E27FC236}">
                <a16:creationId xmlns:a16="http://schemas.microsoft.com/office/drawing/2014/main" id="{91B27CBC-8F8E-8046-A3A5-7A5A8CA1F46F}"/>
              </a:ext>
            </a:extLst>
          </p:cNvPr>
          <p:cNvSpPr>
            <a:spLocks noGrp="1"/>
          </p:cNvSpPr>
          <p:nvPr>
            <p:ph sz="half" idx="1"/>
          </p:nvPr>
        </p:nvSpPr>
        <p:spPr/>
        <p:txBody>
          <a:bodyPr>
            <a:normAutofit fontScale="77500" lnSpcReduction="20000"/>
          </a:bodyPr>
          <a:lstStyle/>
          <a:p>
            <a:r>
              <a:rPr lang="en-US" dirty="0"/>
              <a:t>Potential Negative Effects of SEU</a:t>
            </a:r>
          </a:p>
          <a:p>
            <a:pPr lvl="1"/>
            <a:r>
              <a:rPr lang="en-US" dirty="0"/>
              <a:t>Changing the bit configuration in an FPGA</a:t>
            </a:r>
          </a:p>
          <a:p>
            <a:pPr lvl="2"/>
            <a:r>
              <a:rPr lang="en-US" dirty="0"/>
              <a:t>Changes the programmed design</a:t>
            </a:r>
          </a:p>
          <a:p>
            <a:pPr lvl="1"/>
            <a:r>
              <a:rPr lang="en-US" dirty="0"/>
              <a:t>Changing a pointer address in a program</a:t>
            </a:r>
          </a:p>
          <a:p>
            <a:pPr lvl="1"/>
            <a:r>
              <a:rPr lang="en-US" dirty="0"/>
              <a:t>Changing a counter</a:t>
            </a:r>
          </a:p>
          <a:p>
            <a:pPr lvl="1"/>
            <a:r>
              <a:rPr lang="en-US" dirty="0"/>
              <a:t>… you get the idea …</a:t>
            </a:r>
          </a:p>
          <a:p>
            <a:r>
              <a:rPr lang="en-US" dirty="0"/>
              <a:t>Mitigation Techniques:</a:t>
            </a:r>
          </a:p>
          <a:p>
            <a:pPr lvl="1"/>
            <a:r>
              <a:rPr lang="en-US" dirty="0"/>
              <a:t>FPGA vendors are aware of SEUs employ have several mitigation techniques in their products [2]</a:t>
            </a:r>
          </a:p>
          <a:p>
            <a:pPr lvl="2"/>
            <a:r>
              <a:rPr lang="en-US" dirty="0"/>
              <a:t>Include error correcting/checking and design methods that are SEU aware</a:t>
            </a:r>
          </a:p>
          <a:p>
            <a:pPr lvl="1"/>
            <a:r>
              <a:rPr lang="en-US" dirty="0"/>
              <a:t>ECC Memory is used in servers and workstations</a:t>
            </a:r>
          </a:p>
          <a:p>
            <a:pPr lvl="1"/>
            <a:r>
              <a:rPr lang="en-US" dirty="0"/>
              <a:t>Additional redundancy in safety critical and aerospace applications</a:t>
            </a:r>
          </a:p>
          <a:p>
            <a:pPr lvl="1"/>
            <a:endParaRPr lang="en-US" dirty="0"/>
          </a:p>
        </p:txBody>
      </p:sp>
      <p:sp>
        <p:nvSpPr>
          <p:cNvPr id="4" name="Content Placeholder 3">
            <a:extLst>
              <a:ext uri="{FF2B5EF4-FFF2-40B4-BE49-F238E27FC236}">
                <a16:creationId xmlns:a16="http://schemas.microsoft.com/office/drawing/2014/main" id="{27D0A2F9-3CF4-CC40-AE32-8C7FC9E174AF}"/>
              </a:ext>
            </a:extLst>
          </p:cNvPr>
          <p:cNvSpPr>
            <a:spLocks noGrp="1"/>
          </p:cNvSpPr>
          <p:nvPr>
            <p:ph sz="half" idx="2"/>
          </p:nvPr>
        </p:nvSpPr>
        <p:spPr/>
        <p:txBody>
          <a:bodyPr>
            <a:normAutofit fontScale="77500" lnSpcReduction="20000"/>
          </a:bodyPr>
          <a:lstStyle/>
          <a:p>
            <a:r>
              <a:rPr lang="en-US" dirty="0"/>
              <a:t>Why do our consumer computers not crash constantly due to SEUs?</a:t>
            </a:r>
          </a:p>
          <a:p>
            <a:pPr lvl="1"/>
            <a:r>
              <a:rPr lang="en-US" dirty="0"/>
              <a:t>They typically do not use ECC DRAM since it costs more</a:t>
            </a:r>
          </a:p>
          <a:p>
            <a:r>
              <a:rPr lang="en-US" dirty="0"/>
              <a:t>How much data </a:t>
            </a:r>
            <a:r>
              <a:rPr lang="en-US"/>
              <a:t>stored </a:t>
            </a:r>
            <a:r>
              <a:rPr lang="en-US" dirty="0"/>
              <a:t>i</a:t>
            </a:r>
            <a:r>
              <a:rPr lang="en-US"/>
              <a:t>n </a:t>
            </a:r>
            <a:r>
              <a:rPr lang="en-US" dirty="0"/>
              <a:t>memory is critical?</a:t>
            </a:r>
          </a:p>
          <a:p>
            <a:r>
              <a:rPr lang="en-US" dirty="0"/>
              <a:t>There are typically a few important state elements and variables in a system.</a:t>
            </a:r>
          </a:p>
          <a:p>
            <a:r>
              <a:rPr lang="en-US" dirty="0"/>
              <a:t>If a bit flip occurs in a …</a:t>
            </a:r>
          </a:p>
          <a:p>
            <a:pPr lvl="1"/>
            <a:r>
              <a:rPr lang="en-US" dirty="0"/>
              <a:t>Unused block of memory</a:t>
            </a:r>
          </a:p>
          <a:p>
            <a:pPr lvl="1"/>
            <a:r>
              <a:rPr lang="en-US" dirty="0"/>
              <a:t>An image</a:t>
            </a:r>
          </a:p>
          <a:p>
            <a:pPr lvl="1"/>
            <a:r>
              <a:rPr lang="en-US" dirty="0"/>
              <a:t>A text constant</a:t>
            </a:r>
          </a:p>
          <a:p>
            <a:pPr lvl="1"/>
            <a:r>
              <a:rPr lang="en-US" dirty="0"/>
              <a:t>…</a:t>
            </a:r>
          </a:p>
          <a:p>
            <a:r>
              <a:rPr lang="en-US" dirty="0"/>
              <a:t>… it is unlikely that the SEU will crash the whole system.</a:t>
            </a:r>
          </a:p>
        </p:txBody>
      </p:sp>
      <p:sp>
        <p:nvSpPr>
          <p:cNvPr id="6" name="TextBox 5">
            <a:extLst>
              <a:ext uri="{FF2B5EF4-FFF2-40B4-BE49-F238E27FC236}">
                <a16:creationId xmlns:a16="http://schemas.microsoft.com/office/drawing/2014/main" id="{858B6EA0-1AEF-514F-BA30-16C0B20EFDCB}"/>
              </a:ext>
            </a:extLst>
          </p:cNvPr>
          <p:cNvSpPr txBox="1"/>
          <p:nvPr/>
        </p:nvSpPr>
        <p:spPr>
          <a:xfrm>
            <a:off x="0" y="6092786"/>
            <a:ext cx="12043040" cy="738664"/>
          </a:xfrm>
          <a:prstGeom prst="rect">
            <a:avLst/>
          </a:prstGeom>
          <a:noFill/>
        </p:spPr>
        <p:txBody>
          <a:bodyPr wrap="none" rtlCol="0">
            <a:spAutoFit/>
          </a:bodyPr>
          <a:lstStyle/>
          <a:p>
            <a:r>
              <a:rPr lang="en-US" sz="1400" dirty="0">
                <a:hlinkClick r:id="rId2"/>
              </a:rPr>
              <a:t>[1] https://www.intel.com/content/www/us/en/programmable/products/fpga/features/stx-single-event-upset.html</a:t>
            </a:r>
            <a:endParaRPr lang="en-US" sz="1400" dirty="0">
              <a:hlinkClick r:id="rId3"/>
            </a:endParaRPr>
          </a:p>
          <a:p>
            <a:r>
              <a:rPr lang="en-US" sz="1400" dirty="0">
                <a:hlinkClick r:id="rId3"/>
              </a:rPr>
              <a:t>[2] https://www.intel.com/content/dam/www/programmable/us/en/pdfs/literature/wp/wp-01206-introduction-single-event-upsets.pdf</a:t>
            </a:r>
            <a:endParaRPr lang="en-US" sz="1400" dirty="0"/>
          </a:p>
          <a:p>
            <a:r>
              <a:rPr lang="en-US" sz="1400" dirty="0">
                <a:hlinkClick r:id="rId4"/>
              </a:rPr>
              <a:t>[3] https://indico.cern.ch/event/635099/contributions/2570672/attachments/1456364/2249943/Single_Event_Effecs_Radiation_Course_May_2017_SEE_CBP.pdf</a:t>
            </a:r>
            <a:r>
              <a:rPr lang="en-US" sz="1400" dirty="0"/>
              <a:t> </a:t>
            </a:r>
          </a:p>
        </p:txBody>
      </p:sp>
    </p:spTree>
    <p:extLst>
      <p:ext uri="{BB962C8B-B14F-4D97-AF65-F5344CB8AC3E}">
        <p14:creationId xmlns:p14="http://schemas.microsoft.com/office/powerpoint/2010/main" val="1438720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2D2A1-ADA7-7347-B1D4-16480DACEF27}"/>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DFB3FC8E-536F-C94E-B030-7633CF67223C}"/>
              </a:ext>
            </a:extLst>
          </p:cNvPr>
          <p:cNvSpPr>
            <a:spLocks noGrp="1"/>
          </p:cNvSpPr>
          <p:nvPr>
            <p:ph idx="1"/>
          </p:nvPr>
        </p:nvSpPr>
        <p:spPr/>
        <p:txBody>
          <a:bodyPr/>
          <a:lstStyle/>
          <a:p>
            <a:r>
              <a:rPr lang="en-US" dirty="0"/>
              <a:t>Hamming Code Practice</a:t>
            </a:r>
          </a:p>
          <a:p>
            <a:r>
              <a:rPr lang="en-US" dirty="0"/>
              <a:t>Faults</a:t>
            </a:r>
          </a:p>
          <a:p>
            <a:r>
              <a:rPr lang="en-US" dirty="0"/>
              <a:t>Questions</a:t>
            </a:r>
          </a:p>
        </p:txBody>
      </p:sp>
    </p:spTree>
    <p:extLst>
      <p:ext uri="{BB962C8B-B14F-4D97-AF65-F5344CB8AC3E}">
        <p14:creationId xmlns:p14="http://schemas.microsoft.com/office/powerpoint/2010/main" val="474779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3625-7059-254B-9D24-F209DF4712E3}"/>
              </a:ext>
            </a:extLst>
          </p:cNvPr>
          <p:cNvSpPr>
            <a:spLocks noGrp="1"/>
          </p:cNvSpPr>
          <p:nvPr>
            <p:ph type="title"/>
          </p:nvPr>
        </p:nvSpPr>
        <p:spPr/>
        <p:txBody>
          <a:bodyPr/>
          <a:lstStyle/>
          <a:p>
            <a:r>
              <a:rPr lang="en-US" dirty="0"/>
              <a:t>Hamming Codes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3085CCE-2177-4C48-BFC6-6F317227AB48}"/>
                  </a:ext>
                </a:extLst>
              </p:cNvPr>
              <p:cNvSpPr>
                <a:spLocks noGrp="1"/>
              </p:cNvSpPr>
              <p:nvPr>
                <p:ph sz="half" idx="1"/>
              </p:nvPr>
            </p:nvSpPr>
            <p:spPr>
              <a:xfrm>
                <a:off x="838200" y="1825624"/>
                <a:ext cx="5606144" cy="5032376"/>
              </a:xfrm>
            </p:spPr>
            <p:txBody>
              <a:bodyPr>
                <a:normAutofit fontScale="77500" lnSpcReduction="20000"/>
              </a:bodyPr>
              <a:lstStyle/>
              <a:p>
                <a:r>
                  <a:rPr lang="en-US" dirty="0"/>
                  <a:t>Using the 7 bit Hamming code in lecture (4 data, 3 parity), encode 0010</a:t>
                </a:r>
              </a:p>
              <a:p>
                <a:r>
                  <a:rPr lang="en-US" dirty="0"/>
                  <a:t>Recall, in Hamming Codes, we start counting bit positions from 1, </a:t>
                </a:r>
                <a:r>
                  <a:rPr lang="en-US" b="1" dirty="0"/>
                  <a:t>not 0</a:t>
                </a:r>
              </a:p>
              <a:p>
                <a:r>
                  <a:rPr lang="en-US" dirty="0"/>
                  <a:t>Parity bits are placed at bit positions that are powers of 2 (1, 2, 4, 8, …)</a:t>
                </a:r>
              </a:p>
              <a:p>
                <a:r>
                  <a:rPr lang="en-US" dirty="0"/>
                  <a:t>Bits in the group for parity bit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oMath>
                </a14:m>
                <a:r>
                  <a:rPr lang="en-US" dirty="0"/>
                  <a:t> contain all bit positions with a 1 in the nth most significant digit (counting from 1 as the </a:t>
                </a:r>
                <a:r>
                  <a:rPr lang="en-US" dirty="0" err="1"/>
                  <a:t>LSb</a:t>
                </a:r>
                <a:r>
                  <a:rPr lang="en-US" dirty="0"/>
                  <a:t>)</a:t>
                </a:r>
              </a:p>
              <a:p>
                <a:r>
                  <a:rPr lang="en-US" dirty="0"/>
                  <a:t>Parity bits are set such that the group has even parity</a:t>
                </a:r>
              </a:p>
              <a:p>
                <a:pPr lvl="1"/>
                <a:r>
                  <a:rPr lang="en-US" dirty="0"/>
                  <a:t>If there is an even number of 1’s in a group (not including the parity bit) the parity bit for that group is set to 0</a:t>
                </a:r>
              </a:p>
              <a:p>
                <a:pPr lvl="1"/>
                <a:r>
                  <a:rPr lang="en-US" dirty="0"/>
                  <a:t>If there is an odd number of 1’s in a group (not including the parity bit) the parity bit for that group is set to 1</a:t>
                </a:r>
              </a:p>
              <a:p>
                <a:r>
                  <a:rPr lang="en-US" dirty="0"/>
                  <a:t>The encoded word is: 0101010</a:t>
                </a:r>
              </a:p>
            </p:txBody>
          </p:sp>
        </mc:Choice>
        <mc:Fallback>
          <p:sp>
            <p:nvSpPr>
              <p:cNvPr id="3" name="Content Placeholder 2">
                <a:extLst>
                  <a:ext uri="{FF2B5EF4-FFF2-40B4-BE49-F238E27FC236}">
                    <a16:creationId xmlns:a16="http://schemas.microsoft.com/office/drawing/2014/main" id="{23085CCE-2177-4C48-BFC6-6F317227AB48}"/>
                  </a:ext>
                </a:extLst>
              </p:cNvPr>
              <p:cNvSpPr>
                <a:spLocks noGrp="1" noRot="1" noChangeAspect="1" noMove="1" noResize="1" noEditPoints="1" noAdjustHandles="1" noChangeArrowheads="1" noChangeShapeType="1" noTextEdit="1"/>
              </p:cNvSpPr>
              <p:nvPr>
                <p:ph sz="half" idx="1"/>
              </p:nvPr>
            </p:nvSpPr>
            <p:spPr>
              <a:xfrm>
                <a:off x="838200" y="1825624"/>
                <a:ext cx="5606144" cy="5032376"/>
              </a:xfrm>
              <a:blipFill>
                <a:blip r:embed="rId3"/>
                <a:stretch>
                  <a:fillRect l="-1131" t="-2778" r="-226"/>
                </a:stretch>
              </a:blipFill>
            </p:spPr>
            <p:txBody>
              <a:bodyPr/>
              <a:lstStyle/>
              <a:p>
                <a:r>
                  <a:rPr lang="en-US">
                    <a:noFill/>
                  </a:rPr>
                  <a:t> </a:t>
                </a:r>
              </a:p>
            </p:txBody>
          </p:sp>
        </mc:Fallback>
      </mc:AlternateContent>
      <p:graphicFrame>
        <p:nvGraphicFramePr>
          <p:cNvPr id="6" name="Content Placeholder 5">
            <a:extLst>
              <a:ext uri="{FF2B5EF4-FFF2-40B4-BE49-F238E27FC236}">
                <a16:creationId xmlns:a16="http://schemas.microsoft.com/office/drawing/2014/main" id="{4697B19D-E008-D349-82F9-4B9589546358}"/>
              </a:ext>
            </a:extLst>
          </p:cNvPr>
          <p:cNvGraphicFramePr>
            <a:graphicFrameLocks noGrp="1"/>
          </p:cNvGraphicFramePr>
          <p:nvPr>
            <p:ph sz="half" idx="2"/>
            <p:extLst>
              <p:ext uri="{D42A27DB-BD31-4B8C-83A1-F6EECF244321}">
                <p14:modId xmlns:p14="http://schemas.microsoft.com/office/powerpoint/2010/main" val="1027147750"/>
              </p:ext>
            </p:extLst>
          </p:nvPr>
        </p:nvGraphicFramePr>
        <p:xfrm>
          <a:off x="7272338" y="713105"/>
          <a:ext cx="4531632" cy="1112520"/>
        </p:xfrm>
        <a:graphic>
          <a:graphicData uri="http://schemas.openxmlformats.org/drawingml/2006/table">
            <a:tbl>
              <a:tblPr>
                <a:tableStyleId>{5940675A-B579-460E-94D1-54222C63F5DA}</a:tableStyleId>
              </a:tblPr>
              <a:tblGrid>
                <a:gridCol w="647376">
                  <a:extLst>
                    <a:ext uri="{9D8B030D-6E8A-4147-A177-3AD203B41FA5}">
                      <a16:colId xmlns:a16="http://schemas.microsoft.com/office/drawing/2014/main" val="3505014927"/>
                    </a:ext>
                  </a:extLst>
                </a:gridCol>
                <a:gridCol w="647376">
                  <a:extLst>
                    <a:ext uri="{9D8B030D-6E8A-4147-A177-3AD203B41FA5}">
                      <a16:colId xmlns:a16="http://schemas.microsoft.com/office/drawing/2014/main" val="2188382970"/>
                    </a:ext>
                  </a:extLst>
                </a:gridCol>
                <a:gridCol w="647376">
                  <a:extLst>
                    <a:ext uri="{9D8B030D-6E8A-4147-A177-3AD203B41FA5}">
                      <a16:colId xmlns:a16="http://schemas.microsoft.com/office/drawing/2014/main" val="2453555298"/>
                    </a:ext>
                  </a:extLst>
                </a:gridCol>
                <a:gridCol w="647376">
                  <a:extLst>
                    <a:ext uri="{9D8B030D-6E8A-4147-A177-3AD203B41FA5}">
                      <a16:colId xmlns:a16="http://schemas.microsoft.com/office/drawing/2014/main" val="3635467743"/>
                    </a:ext>
                  </a:extLst>
                </a:gridCol>
                <a:gridCol w="647376">
                  <a:extLst>
                    <a:ext uri="{9D8B030D-6E8A-4147-A177-3AD203B41FA5}">
                      <a16:colId xmlns:a16="http://schemas.microsoft.com/office/drawing/2014/main" val="278718422"/>
                    </a:ext>
                  </a:extLst>
                </a:gridCol>
                <a:gridCol w="647376">
                  <a:extLst>
                    <a:ext uri="{9D8B030D-6E8A-4147-A177-3AD203B41FA5}">
                      <a16:colId xmlns:a16="http://schemas.microsoft.com/office/drawing/2014/main" val="2617914097"/>
                    </a:ext>
                  </a:extLst>
                </a:gridCol>
                <a:gridCol w="647376">
                  <a:extLst>
                    <a:ext uri="{9D8B030D-6E8A-4147-A177-3AD203B41FA5}">
                      <a16:colId xmlns:a16="http://schemas.microsoft.com/office/drawing/2014/main" val="2286484692"/>
                    </a:ext>
                  </a:extLst>
                </a:gridCol>
              </a:tblGrid>
              <a:tr h="370840">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a:txBody>
                    <a:bodyPr/>
                    <a:lstStyle/>
                    <a:p>
                      <a:r>
                        <a:rPr lang="en-US" dirty="0"/>
                        <a:t>001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111</a:t>
                      </a:r>
                      <a:endParaRPr lang="en-US" dirty="0">
                        <a:solidFill>
                          <a:schemeClr val="bg1"/>
                        </a:solidFill>
                      </a:endParaRPr>
                    </a:p>
                  </a:txBody>
                  <a:tcPr>
                    <a:lnT w="38100" cap="flat" cmpd="sng" algn="ctr">
                      <a:noFill/>
                      <a:prstDash val="solid"/>
                      <a:round/>
                      <a:headEnd type="none" w="med" len="med"/>
                      <a:tailEnd type="none" w="med" len="med"/>
                    </a:lnT>
                  </a:tcPr>
                </a:tc>
                <a:extLst>
                  <a:ext uri="{0D108BD9-81ED-4DB2-BD59-A6C34878D82A}">
                    <a16:rowId xmlns:a16="http://schemas.microsoft.com/office/drawing/2014/main" val="3581144603"/>
                  </a:ext>
                </a:extLst>
              </a:tr>
              <a:tr h="370840">
                <a:tc>
                  <a:txBody>
                    <a:bodyPr/>
                    <a:lstStyle/>
                    <a:p>
                      <a:r>
                        <a:rPr lang="en-US" dirty="0">
                          <a:solidFill>
                            <a:srgbClr val="FF0000"/>
                          </a:solidFill>
                        </a:rPr>
                        <a:t>P1</a:t>
                      </a:r>
                    </a:p>
                  </a:txBody>
                  <a:tcPr/>
                </a:tc>
                <a:tc>
                  <a:txBody>
                    <a:bodyPr/>
                    <a:lstStyle/>
                    <a:p>
                      <a:r>
                        <a:rPr lang="en-US" dirty="0">
                          <a:solidFill>
                            <a:srgbClr val="00B050"/>
                          </a:solidFill>
                        </a:rPr>
                        <a:t>P2</a:t>
                      </a:r>
                    </a:p>
                  </a:txBody>
                  <a:tcPr/>
                </a:tc>
                <a:tc>
                  <a:txBody>
                    <a:bodyPr/>
                    <a:lstStyle/>
                    <a:p>
                      <a:r>
                        <a:rPr lang="en-US" dirty="0"/>
                        <a:t>D1</a:t>
                      </a:r>
                    </a:p>
                  </a:txBody>
                  <a:tcPr/>
                </a:tc>
                <a:tc>
                  <a:txBody>
                    <a:bodyPr/>
                    <a:lstStyle/>
                    <a:p>
                      <a:r>
                        <a:rPr lang="en-US" dirty="0">
                          <a:solidFill>
                            <a:schemeClr val="accent4"/>
                          </a:solidFill>
                        </a:rPr>
                        <a:t>P3</a:t>
                      </a:r>
                    </a:p>
                  </a:txBody>
                  <a:tcPr/>
                </a:tc>
                <a:tc>
                  <a:txBody>
                    <a:bodyPr/>
                    <a:lstStyle/>
                    <a:p>
                      <a:r>
                        <a:rPr lang="en-US" dirty="0"/>
                        <a:t>D2</a:t>
                      </a:r>
                    </a:p>
                  </a:txBody>
                  <a:tcPr/>
                </a:tc>
                <a:tc>
                  <a:txBody>
                    <a:bodyPr/>
                    <a:lstStyle/>
                    <a:p>
                      <a:r>
                        <a:rPr lang="en-US" dirty="0"/>
                        <a:t>D3</a:t>
                      </a:r>
                    </a:p>
                  </a:txBody>
                  <a:tcPr/>
                </a:tc>
                <a:tc>
                  <a:txBody>
                    <a:bodyPr/>
                    <a:lstStyle/>
                    <a:p>
                      <a:r>
                        <a:rPr lang="en-US" dirty="0"/>
                        <a:t>D4</a:t>
                      </a:r>
                    </a:p>
                  </a:txBody>
                  <a:tcPr/>
                </a:tc>
                <a:extLst>
                  <a:ext uri="{0D108BD9-81ED-4DB2-BD59-A6C34878D82A}">
                    <a16:rowId xmlns:a16="http://schemas.microsoft.com/office/drawing/2014/main" val="2985071695"/>
                  </a:ext>
                </a:extLst>
              </a:tr>
            </a:tbl>
          </a:graphicData>
        </a:graphic>
      </p:graphicFrame>
      <p:graphicFrame>
        <p:nvGraphicFramePr>
          <p:cNvPr id="9" name="Content Placeholder 5">
            <a:extLst>
              <a:ext uri="{FF2B5EF4-FFF2-40B4-BE49-F238E27FC236}">
                <a16:creationId xmlns:a16="http://schemas.microsoft.com/office/drawing/2014/main" id="{5C7D6645-A609-1E47-A022-976F15497D65}"/>
              </a:ext>
            </a:extLst>
          </p:cNvPr>
          <p:cNvGraphicFramePr>
            <a:graphicFrameLocks/>
          </p:cNvGraphicFramePr>
          <p:nvPr>
            <p:extLst>
              <p:ext uri="{D42A27DB-BD31-4B8C-83A1-F6EECF244321}">
                <p14:modId xmlns:p14="http://schemas.microsoft.com/office/powerpoint/2010/main" val="2779658643"/>
              </p:ext>
            </p:extLst>
          </p:nvPr>
        </p:nvGraphicFramePr>
        <p:xfrm>
          <a:off x="6622362" y="2626496"/>
          <a:ext cx="5181608" cy="2225040"/>
        </p:xfrm>
        <a:graphic>
          <a:graphicData uri="http://schemas.openxmlformats.org/drawingml/2006/table">
            <a:tbl>
              <a:tblPr>
                <a:tableStyleId>{5940675A-B579-460E-94D1-54222C63F5DA}</a:tableStyleId>
              </a:tblPr>
              <a:tblGrid>
                <a:gridCol w="647701">
                  <a:extLst>
                    <a:ext uri="{9D8B030D-6E8A-4147-A177-3AD203B41FA5}">
                      <a16:colId xmlns:a16="http://schemas.microsoft.com/office/drawing/2014/main" val="931033637"/>
                    </a:ext>
                  </a:extLst>
                </a:gridCol>
                <a:gridCol w="647701">
                  <a:extLst>
                    <a:ext uri="{9D8B030D-6E8A-4147-A177-3AD203B41FA5}">
                      <a16:colId xmlns:a16="http://schemas.microsoft.com/office/drawing/2014/main" val="3505014927"/>
                    </a:ext>
                  </a:extLst>
                </a:gridCol>
                <a:gridCol w="647701">
                  <a:extLst>
                    <a:ext uri="{9D8B030D-6E8A-4147-A177-3AD203B41FA5}">
                      <a16:colId xmlns:a16="http://schemas.microsoft.com/office/drawing/2014/main" val="2188382970"/>
                    </a:ext>
                  </a:extLst>
                </a:gridCol>
                <a:gridCol w="647701">
                  <a:extLst>
                    <a:ext uri="{9D8B030D-6E8A-4147-A177-3AD203B41FA5}">
                      <a16:colId xmlns:a16="http://schemas.microsoft.com/office/drawing/2014/main" val="2453555298"/>
                    </a:ext>
                  </a:extLst>
                </a:gridCol>
                <a:gridCol w="647701">
                  <a:extLst>
                    <a:ext uri="{9D8B030D-6E8A-4147-A177-3AD203B41FA5}">
                      <a16:colId xmlns:a16="http://schemas.microsoft.com/office/drawing/2014/main" val="3635467743"/>
                    </a:ext>
                  </a:extLst>
                </a:gridCol>
                <a:gridCol w="647701">
                  <a:extLst>
                    <a:ext uri="{9D8B030D-6E8A-4147-A177-3AD203B41FA5}">
                      <a16:colId xmlns:a16="http://schemas.microsoft.com/office/drawing/2014/main" val="278718422"/>
                    </a:ext>
                  </a:extLst>
                </a:gridCol>
                <a:gridCol w="647701">
                  <a:extLst>
                    <a:ext uri="{9D8B030D-6E8A-4147-A177-3AD203B41FA5}">
                      <a16:colId xmlns:a16="http://schemas.microsoft.com/office/drawing/2014/main" val="2617914097"/>
                    </a:ext>
                  </a:extLst>
                </a:gridCol>
                <a:gridCol w="647701">
                  <a:extLst>
                    <a:ext uri="{9D8B030D-6E8A-4147-A177-3AD203B41FA5}">
                      <a16:colId xmlns:a16="http://schemas.microsoft.com/office/drawing/2014/main" val="2286484692"/>
                    </a:ext>
                  </a:extLst>
                </a:gridCol>
              </a:tblGrid>
              <a:tr h="370840">
                <a:tc rowSpan="3">
                  <a:txBody>
                    <a:bodyPr/>
                    <a:lstStyle/>
                    <a:p>
                      <a:endParaRPr lang="en-US" dirty="0">
                        <a:solidFill>
                          <a:schemeClr val="tx1"/>
                        </a:solidFill>
                      </a:endParaRPr>
                    </a:p>
                  </a:txBody>
                  <a:tcPr/>
                </a:tc>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vMerge="1">
                  <a:txBody>
                    <a:bodyPr/>
                    <a:lstStyle/>
                    <a:p>
                      <a:endParaRPr lang="en-US" dirty="0">
                        <a:solidFill>
                          <a:schemeClr val="bg1"/>
                        </a:solidFill>
                      </a:endParaRPr>
                    </a:p>
                  </a:txBody>
                  <a:tcPr>
                    <a:lnT w="12700" cap="flat" cmpd="sng" algn="ctr">
                      <a:noFill/>
                      <a:prstDash val="solid"/>
                      <a:round/>
                      <a:headEnd type="none" w="med" len="med"/>
                      <a:tailEnd type="none" w="med" len="med"/>
                    </a:lnT>
                    <a:lnB w="38100" cap="flat" cmpd="sng" algn="ctr">
                      <a:noFill/>
                      <a:prstDash val="solid"/>
                      <a:round/>
                      <a:headEnd type="none" w="med" len="med"/>
                      <a:tailEnd type="none" w="med" len="med"/>
                    </a:lnB>
                    <a:solidFill>
                      <a:schemeClr val="accent1"/>
                    </a:solidFill>
                  </a:tcPr>
                </a:tc>
                <a:tc>
                  <a:txBody>
                    <a:bodyPr/>
                    <a:lstStyle/>
                    <a:p>
                      <a:r>
                        <a:rPr lang="en-US" dirty="0"/>
                        <a:t>00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r>
                        <a:rPr lang="en-US" dirty="0">
                          <a:ln>
                            <a:noFill/>
                          </a:ln>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t>00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t>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n>
                            <a:noFill/>
                          </a:ln>
                          <a:solidFill>
                            <a:schemeClr val="accent4"/>
                          </a:solidFill>
                        </a:rPr>
                        <a:t>1</a:t>
                      </a:r>
                      <a:r>
                        <a:rPr lang="en-US" dirty="0">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1144603"/>
                  </a:ext>
                </a:extLst>
              </a:tr>
              <a:tr h="370840">
                <a:tc vMerge="1">
                  <a:txBody>
                    <a:bodyPr/>
                    <a:lstStyle/>
                    <a:p>
                      <a:endParaRPr lang="en-US" dirty="0">
                        <a:solidFill>
                          <a:schemeClr val="bg1"/>
                        </a:solidFill>
                      </a:endParaRPr>
                    </a:p>
                  </a:txBody>
                  <a:tcPr>
                    <a:lnT w="381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r>
                        <a:rPr lang="en-US" dirty="0"/>
                        <a:t>P1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D4</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85071695"/>
                  </a:ext>
                </a:extLst>
              </a:tr>
              <a:tr h="370840">
                <a:tc>
                  <a:txBody>
                    <a:bodyPr/>
                    <a:lstStyle/>
                    <a:p>
                      <a:r>
                        <a:rPr lang="en-US" dirty="0">
                          <a:solidFill>
                            <a:srgbClr val="FF0000"/>
                          </a:solidFill>
                        </a:rPr>
                        <a:t>P1</a:t>
                      </a:r>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extLst>
                  <a:ext uri="{0D108BD9-81ED-4DB2-BD59-A6C34878D82A}">
                    <a16:rowId xmlns:a16="http://schemas.microsoft.com/office/drawing/2014/main" val="2762556192"/>
                  </a:ext>
                </a:extLst>
              </a:tr>
              <a:tr h="370840">
                <a:tc>
                  <a:txBody>
                    <a:bodyPr/>
                    <a:lstStyle/>
                    <a:p>
                      <a:r>
                        <a:rPr lang="en-US" dirty="0">
                          <a:solidFill>
                            <a:srgbClr val="00A24A"/>
                          </a:solidFill>
                        </a:rPr>
                        <a:t>P2</a:t>
                      </a:r>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extLst>
                  <a:ext uri="{0D108BD9-81ED-4DB2-BD59-A6C34878D82A}">
                    <a16:rowId xmlns:a16="http://schemas.microsoft.com/office/drawing/2014/main" val="4011310076"/>
                  </a:ext>
                </a:extLst>
              </a:tr>
              <a:tr h="370840">
                <a:tc>
                  <a:txBody>
                    <a:bodyPr/>
                    <a:lstStyle/>
                    <a:p>
                      <a:r>
                        <a:rPr lang="en-US" dirty="0">
                          <a:solidFill>
                            <a:schemeClr val="accent4"/>
                          </a:solidFill>
                        </a:rPr>
                        <a:t>P3</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extLst>
                  <a:ext uri="{0D108BD9-81ED-4DB2-BD59-A6C34878D82A}">
                    <a16:rowId xmlns:a16="http://schemas.microsoft.com/office/drawing/2014/main" val="3464189593"/>
                  </a:ext>
                </a:extLst>
              </a:tr>
            </a:tbl>
          </a:graphicData>
        </a:graphic>
      </p:graphicFrame>
      <p:graphicFrame>
        <p:nvGraphicFramePr>
          <p:cNvPr id="10" name="Content Placeholder 5">
            <a:extLst>
              <a:ext uri="{FF2B5EF4-FFF2-40B4-BE49-F238E27FC236}">
                <a16:creationId xmlns:a16="http://schemas.microsoft.com/office/drawing/2014/main" id="{86FE4ED3-0F8B-5948-AE92-8C856B99CD57}"/>
              </a:ext>
            </a:extLst>
          </p:cNvPr>
          <p:cNvGraphicFramePr>
            <a:graphicFrameLocks/>
          </p:cNvGraphicFramePr>
          <p:nvPr>
            <p:extLst>
              <p:ext uri="{D42A27DB-BD31-4B8C-83A1-F6EECF244321}">
                <p14:modId xmlns:p14="http://schemas.microsoft.com/office/powerpoint/2010/main" val="3043893537"/>
              </p:ext>
            </p:extLst>
          </p:nvPr>
        </p:nvGraphicFramePr>
        <p:xfrm>
          <a:off x="7272338" y="5428116"/>
          <a:ext cx="4531632" cy="1112520"/>
        </p:xfrm>
        <a:graphic>
          <a:graphicData uri="http://schemas.openxmlformats.org/drawingml/2006/table">
            <a:tbl>
              <a:tblPr>
                <a:tableStyleId>{5940675A-B579-460E-94D1-54222C63F5DA}</a:tableStyleId>
              </a:tblPr>
              <a:tblGrid>
                <a:gridCol w="647376">
                  <a:extLst>
                    <a:ext uri="{9D8B030D-6E8A-4147-A177-3AD203B41FA5}">
                      <a16:colId xmlns:a16="http://schemas.microsoft.com/office/drawing/2014/main" val="3505014927"/>
                    </a:ext>
                  </a:extLst>
                </a:gridCol>
                <a:gridCol w="647376">
                  <a:extLst>
                    <a:ext uri="{9D8B030D-6E8A-4147-A177-3AD203B41FA5}">
                      <a16:colId xmlns:a16="http://schemas.microsoft.com/office/drawing/2014/main" val="2188382970"/>
                    </a:ext>
                  </a:extLst>
                </a:gridCol>
                <a:gridCol w="647376">
                  <a:extLst>
                    <a:ext uri="{9D8B030D-6E8A-4147-A177-3AD203B41FA5}">
                      <a16:colId xmlns:a16="http://schemas.microsoft.com/office/drawing/2014/main" val="2453555298"/>
                    </a:ext>
                  </a:extLst>
                </a:gridCol>
                <a:gridCol w="647376">
                  <a:extLst>
                    <a:ext uri="{9D8B030D-6E8A-4147-A177-3AD203B41FA5}">
                      <a16:colId xmlns:a16="http://schemas.microsoft.com/office/drawing/2014/main" val="3635467743"/>
                    </a:ext>
                  </a:extLst>
                </a:gridCol>
                <a:gridCol w="647376">
                  <a:extLst>
                    <a:ext uri="{9D8B030D-6E8A-4147-A177-3AD203B41FA5}">
                      <a16:colId xmlns:a16="http://schemas.microsoft.com/office/drawing/2014/main" val="278718422"/>
                    </a:ext>
                  </a:extLst>
                </a:gridCol>
                <a:gridCol w="647376">
                  <a:extLst>
                    <a:ext uri="{9D8B030D-6E8A-4147-A177-3AD203B41FA5}">
                      <a16:colId xmlns:a16="http://schemas.microsoft.com/office/drawing/2014/main" val="2617914097"/>
                    </a:ext>
                  </a:extLst>
                </a:gridCol>
                <a:gridCol w="647376">
                  <a:extLst>
                    <a:ext uri="{9D8B030D-6E8A-4147-A177-3AD203B41FA5}">
                      <a16:colId xmlns:a16="http://schemas.microsoft.com/office/drawing/2014/main" val="2286484692"/>
                    </a:ext>
                  </a:extLst>
                </a:gridCol>
              </a:tblGrid>
              <a:tr h="370840">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a:txBody>
                    <a:bodyPr/>
                    <a:lstStyle/>
                    <a:p>
                      <a:r>
                        <a:rPr lang="en-US" dirty="0"/>
                        <a:t>001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111</a:t>
                      </a:r>
                      <a:endParaRPr lang="en-US" dirty="0">
                        <a:solidFill>
                          <a:schemeClr val="bg1"/>
                        </a:solidFill>
                      </a:endParaRPr>
                    </a:p>
                  </a:txBody>
                  <a:tcPr>
                    <a:lnT w="38100" cap="flat" cmpd="sng" algn="ctr">
                      <a:noFill/>
                      <a:prstDash val="solid"/>
                      <a:round/>
                      <a:headEnd type="none" w="med" len="med"/>
                      <a:tailEnd type="none" w="med" len="med"/>
                    </a:lnT>
                  </a:tcPr>
                </a:tc>
                <a:extLst>
                  <a:ext uri="{0D108BD9-81ED-4DB2-BD59-A6C34878D82A}">
                    <a16:rowId xmlns:a16="http://schemas.microsoft.com/office/drawing/2014/main" val="3581144603"/>
                  </a:ext>
                </a:extLst>
              </a:tr>
              <a:tr h="370840">
                <a:tc>
                  <a:txBody>
                    <a:bodyPr/>
                    <a:lstStyle/>
                    <a:p>
                      <a:r>
                        <a:rPr lang="en-US" dirty="0">
                          <a:solidFill>
                            <a:srgbClr val="FF0000"/>
                          </a:solidFill>
                        </a:rPr>
                        <a:t>0</a:t>
                      </a:r>
                    </a:p>
                  </a:txBody>
                  <a:tcPr/>
                </a:tc>
                <a:tc>
                  <a:txBody>
                    <a:bodyPr/>
                    <a:lstStyle/>
                    <a:p>
                      <a:r>
                        <a:rPr lang="en-US" dirty="0">
                          <a:solidFill>
                            <a:srgbClr val="00B050"/>
                          </a:solidFill>
                        </a:rPr>
                        <a:t>1</a:t>
                      </a:r>
                    </a:p>
                  </a:txBody>
                  <a:tcPr/>
                </a:tc>
                <a:tc>
                  <a:txBody>
                    <a:bodyPr/>
                    <a:lstStyle/>
                    <a:p>
                      <a:r>
                        <a:rPr lang="en-US" dirty="0"/>
                        <a:t>0</a:t>
                      </a:r>
                    </a:p>
                  </a:txBody>
                  <a:tcPr/>
                </a:tc>
                <a:tc>
                  <a:txBody>
                    <a:bodyPr/>
                    <a:lstStyle/>
                    <a:p>
                      <a:r>
                        <a:rPr lang="en-US" dirty="0">
                          <a:solidFill>
                            <a:schemeClr val="accent4"/>
                          </a:solidFill>
                        </a:rPr>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2985071695"/>
                  </a:ext>
                </a:extLst>
              </a:tr>
            </a:tbl>
          </a:graphicData>
        </a:graphic>
      </p:graphicFrame>
      <p:sp>
        <p:nvSpPr>
          <p:cNvPr id="12" name="TextBox 11">
            <a:extLst>
              <a:ext uri="{FF2B5EF4-FFF2-40B4-BE49-F238E27FC236}">
                <a16:creationId xmlns:a16="http://schemas.microsoft.com/office/drawing/2014/main" id="{28918C0B-4465-6F43-8A55-B654F1B5269C}"/>
              </a:ext>
            </a:extLst>
          </p:cNvPr>
          <p:cNvSpPr txBox="1"/>
          <p:nvPr/>
        </p:nvSpPr>
        <p:spPr>
          <a:xfrm>
            <a:off x="7272338" y="276305"/>
            <a:ext cx="1831784" cy="369332"/>
          </a:xfrm>
          <a:prstGeom prst="rect">
            <a:avLst/>
          </a:prstGeom>
          <a:noFill/>
        </p:spPr>
        <p:txBody>
          <a:bodyPr wrap="none" rtlCol="0">
            <a:spAutoFit/>
          </a:bodyPr>
          <a:lstStyle/>
          <a:p>
            <a:r>
              <a:rPr lang="en-US" dirty="0"/>
              <a:t>Encoding Format:</a:t>
            </a:r>
          </a:p>
        </p:txBody>
      </p:sp>
      <p:sp>
        <p:nvSpPr>
          <p:cNvPr id="13" name="TextBox 12">
            <a:extLst>
              <a:ext uri="{FF2B5EF4-FFF2-40B4-BE49-F238E27FC236}">
                <a16:creationId xmlns:a16="http://schemas.microsoft.com/office/drawing/2014/main" id="{D403D0CA-1793-7E4C-8E80-BB7869A29A97}"/>
              </a:ext>
            </a:extLst>
          </p:cNvPr>
          <p:cNvSpPr txBox="1"/>
          <p:nvPr/>
        </p:nvSpPr>
        <p:spPr>
          <a:xfrm>
            <a:off x="7272012" y="2236821"/>
            <a:ext cx="1822743" cy="369332"/>
          </a:xfrm>
          <a:prstGeom prst="rect">
            <a:avLst/>
          </a:prstGeom>
          <a:noFill/>
        </p:spPr>
        <p:txBody>
          <a:bodyPr wrap="none" rtlCol="0">
            <a:spAutoFit/>
          </a:bodyPr>
          <a:lstStyle/>
          <a:p>
            <a:r>
              <a:rPr lang="en-US" dirty="0"/>
              <a:t>Parity Bit Groups:</a:t>
            </a:r>
          </a:p>
        </p:txBody>
      </p:sp>
      <p:sp>
        <p:nvSpPr>
          <p:cNvPr id="15" name="TextBox 14">
            <a:extLst>
              <a:ext uri="{FF2B5EF4-FFF2-40B4-BE49-F238E27FC236}">
                <a16:creationId xmlns:a16="http://schemas.microsoft.com/office/drawing/2014/main" id="{C2E94698-3C35-3841-9109-7416585879B2}"/>
              </a:ext>
            </a:extLst>
          </p:cNvPr>
          <p:cNvSpPr txBox="1"/>
          <p:nvPr/>
        </p:nvSpPr>
        <p:spPr>
          <a:xfrm>
            <a:off x="7272011" y="5068342"/>
            <a:ext cx="1822743" cy="369332"/>
          </a:xfrm>
          <a:prstGeom prst="rect">
            <a:avLst/>
          </a:prstGeom>
          <a:noFill/>
        </p:spPr>
        <p:txBody>
          <a:bodyPr wrap="none" rtlCol="0">
            <a:spAutoFit/>
          </a:bodyPr>
          <a:lstStyle/>
          <a:p>
            <a:r>
              <a:rPr lang="en-US" dirty="0"/>
              <a:t>Parity Bit Groups:</a:t>
            </a:r>
          </a:p>
        </p:txBody>
      </p:sp>
    </p:spTree>
    <p:extLst>
      <p:ext uri="{BB962C8B-B14F-4D97-AF65-F5344CB8AC3E}">
        <p14:creationId xmlns:p14="http://schemas.microsoft.com/office/powerpoint/2010/main" val="328163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500"/>
                                        <p:tgtEl>
                                          <p:spTgt spid="3">
                                            <p:txEl>
                                              <p:pRg st="4" end="4"/>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500"/>
                                        <p:tgtEl>
                                          <p:spTgt spid="3">
                                            <p:txEl>
                                              <p:pRg st="5" end="5"/>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500"/>
                                        <p:tgtEl>
                                          <p:spTgt spid="3">
                                            <p:txEl>
                                              <p:pRg st="6" end="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500"/>
                                        <p:tgtEl>
                                          <p:spTgt spid="1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p:bldP spid="13"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3625-7059-254B-9D24-F209DF4712E3}"/>
              </a:ext>
            </a:extLst>
          </p:cNvPr>
          <p:cNvSpPr>
            <a:spLocks noGrp="1"/>
          </p:cNvSpPr>
          <p:nvPr>
            <p:ph type="title"/>
          </p:nvPr>
        </p:nvSpPr>
        <p:spPr/>
        <p:txBody>
          <a:bodyPr/>
          <a:lstStyle/>
          <a:p>
            <a:r>
              <a:rPr lang="en-US" dirty="0"/>
              <a:t>Hamming Codes</a:t>
            </a:r>
          </a:p>
        </p:txBody>
      </p:sp>
      <p:sp>
        <p:nvSpPr>
          <p:cNvPr id="3" name="Content Placeholder 2">
            <a:extLst>
              <a:ext uri="{FF2B5EF4-FFF2-40B4-BE49-F238E27FC236}">
                <a16:creationId xmlns:a16="http://schemas.microsoft.com/office/drawing/2014/main" id="{23085CCE-2177-4C48-BFC6-6F317227AB48}"/>
              </a:ext>
            </a:extLst>
          </p:cNvPr>
          <p:cNvSpPr>
            <a:spLocks noGrp="1"/>
          </p:cNvSpPr>
          <p:nvPr>
            <p:ph sz="half" idx="1"/>
          </p:nvPr>
        </p:nvSpPr>
        <p:spPr>
          <a:xfrm>
            <a:off x="838200" y="1825624"/>
            <a:ext cx="5987144" cy="4803775"/>
          </a:xfrm>
        </p:spPr>
        <p:txBody>
          <a:bodyPr>
            <a:normAutofit fontScale="77500" lnSpcReduction="20000"/>
          </a:bodyPr>
          <a:lstStyle/>
          <a:p>
            <a:r>
              <a:rPr lang="en-US" dirty="0"/>
              <a:t>Decode 1010111 which was encoded with the 7 bit Hamming code in lecture (4 data, 3 parity).</a:t>
            </a:r>
          </a:p>
          <a:p>
            <a:r>
              <a:rPr lang="en-US" dirty="0"/>
              <a:t>The parity is computed for each group</a:t>
            </a:r>
          </a:p>
          <a:p>
            <a:pPr lvl="1"/>
            <a:r>
              <a:rPr lang="en-US" dirty="0"/>
              <a:t>Group 1: C1 = P1+D1+D2+D4 = 1+1+1+1 = </a:t>
            </a:r>
            <a:r>
              <a:rPr lang="en-US" dirty="0">
                <a:solidFill>
                  <a:srgbClr val="FF0000"/>
                </a:solidFill>
              </a:rPr>
              <a:t>0</a:t>
            </a:r>
            <a:r>
              <a:rPr lang="en-US" dirty="0"/>
              <a:t> </a:t>
            </a:r>
          </a:p>
          <a:p>
            <a:pPr lvl="2"/>
            <a:r>
              <a:rPr lang="en-US" dirty="0"/>
              <a:t>No error detected in group 1</a:t>
            </a:r>
          </a:p>
          <a:p>
            <a:pPr lvl="2"/>
            <a:r>
              <a:rPr lang="en-US" dirty="0"/>
              <a:t>None of the bit’s in positions ??1 have an error</a:t>
            </a:r>
          </a:p>
          <a:p>
            <a:pPr lvl="2"/>
            <a:r>
              <a:rPr lang="en-US" dirty="0"/>
              <a:t>P1, D1, D2, D4 are correct</a:t>
            </a:r>
          </a:p>
          <a:p>
            <a:pPr lvl="1"/>
            <a:r>
              <a:rPr lang="en-US" dirty="0"/>
              <a:t>Group 2: C2 = P2+D1+D3+D4 = 0+1+1+1 = </a:t>
            </a:r>
            <a:r>
              <a:rPr lang="en-US" dirty="0">
                <a:solidFill>
                  <a:srgbClr val="00A24A"/>
                </a:solidFill>
              </a:rPr>
              <a:t>1</a:t>
            </a:r>
          </a:p>
          <a:p>
            <a:pPr lvl="2"/>
            <a:r>
              <a:rPr lang="en-US" dirty="0"/>
              <a:t>Error detected in group 1</a:t>
            </a:r>
          </a:p>
          <a:p>
            <a:pPr lvl="2"/>
            <a:r>
              <a:rPr lang="en-US" dirty="0"/>
              <a:t>One of the bits in positions ?1? has an error</a:t>
            </a:r>
          </a:p>
          <a:p>
            <a:pPr lvl="2"/>
            <a:r>
              <a:rPr lang="en-US" dirty="0"/>
              <a:t>P2, D1, D3, or D4 has an error</a:t>
            </a:r>
          </a:p>
          <a:p>
            <a:pPr lvl="1"/>
            <a:r>
              <a:rPr lang="en-US" dirty="0"/>
              <a:t>Groups 3: C3 = P3+D2+D3+D4 = 0+1+1+1 = </a:t>
            </a:r>
            <a:r>
              <a:rPr lang="en-US" dirty="0">
                <a:solidFill>
                  <a:schemeClr val="accent4"/>
                </a:solidFill>
              </a:rPr>
              <a:t>1</a:t>
            </a:r>
          </a:p>
          <a:p>
            <a:pPr lvl="2"/>
            <a:r>
              <a:rPr lang="en-US" dirty="0"/>
              <a:t>Error detected in group 3</a:t>
            </a:r>
          </a:p>
          <a:p>
            <a:pPr lvl="2"/>
            <a:r>
              <a:rPr lang="en-US" dirty="0"/>
              <a:t>ne of the bits in positions 1?? has an error</a:t>
            </a:r>
          </a:p>
          <a:p>
            <a:pPr lvl="2"/>
            <a:r>
              <a:rPr lang="en-US" dirty="0"/>
              <a:t>P3, D2, D3 or D4 has an error</a:t>
            </a:r>
          </a:p>
          <a:p>
            <a:r>
              <a:rPr lang="en-US" dirty="0"/>
              <a:t>C3 C2 C1 provides the position of the error</a:t>
            </a:r>
          </a:p>
          <a:p>
            <a:pPr lvl="1"/>
            <a:r>
              <a:rPr lang="en-US" dirty="0"/>
              <a:t>The bit in position 110 has an error</a:t>
            </a:r>
          </a:p>
          <a:p>
            <a:pPr lvl="1"/>
            <a:r>
              <a:rPr lang="en-US" dirty="0"/>
              <a:t>The decoded value us 1101</a:t>
            </a:r>
          </a:p>
          <a:p>
            <a:endParaRPr lang="en-US" dirty="0"/>
          </a:p>
        </p:txBody>
      </p:sp>
      <p:graphicFrame>
        <p:nvGraphicFramePr>
          <p:cNvPr id="9" name="Content Placeholder 5">
            <a:extLst>
              <a:ext uri="{FF2B5EF4-FFF2-40B4-BE49-F238E27FC236}">
                <a16:creationId xmlns:a16="http://schemas.microsoft.com/office/drawing/2014/main" id="{5C7D6645-A609-1E47-A022-976F15497D65}"/>
              </a:ext>
            </a:extLst>
          </p:cNvPr>
          <p:cNvGraphicFramePr>
            <a:graphicFrameLocks/>
          </p:cNvGraphicFramePr>
          <p:nvPr>
            <p:extLst>
              <p:ext uri="{D42A27DB-BD31-4B8C-83A1-F6EECF244321}">
                <p14:modId xmlns:p14="http://schemas.microsoft.com/office/powerpoint/2010/main" val="2055328755"/>
              </p:ext>
            </p:extLst>
          </p:nvPr>
        </p:nvGraphicFramePr>
        <p:xfrm>
          <a:off x="6743383" y="595630"/>
          <a:ext cx="5181608" cy="2225040"/>
        </p:xfrm>
        <a:graphic>
          <a:graphicData uri="http://schemas.openxmlformats.org/drawingml/2006/table">
            <a:tbl>
              <a:tblPr>
                <a:tableStyleId>{5940675A-B579-460E-94D1-54222C63F5DA}</a:tableStyleId>
              </a:tblPr>
              <a:tblGrid>
                <a:gridCol w="647701">
                  <a:extLst>
                    <a:ext uri="{9D8B030D-6E8A-4147-A177-3AD203B41FA5}">
                      <a16:colId xmlns:a16="http://schemas.microsoft.com/office/drawing/2014/main" val="931033637"/>
                    </a:ext>
                  </a:extLst>
                </a:gridCol>
                <a:gridCol w="647701">
                  <a:extLst>
                    <a:ext uri="{9D8B030D-6E8A-4147-A177-3AD203B41FA5}">
                      <a16:colId xmlns:a16="http://schemas.microsoft.com/office/drawing/2014/main" val="3505014927"/>
                    </a:ext>
                  </a:extLst>
                </a:gridCol>
                <a:gridCol w="647701">
                  <a:extLst>
                    <a:ext uri="{9D8B030D-6E8A-4147-A177-3AD203B41FA5}">
                      <a16:colId xmlns:a16="http://schemas.microsoft.com/office/drawing/2014/main" val="2188382970"/>
                    </a:ext>
                  </a:extLst>
                </a:gridCol>
                <a:gridCol w="647701">
                  <a:extLst>
                    <a:ext uri="{9D8B030D-6E8A-4147-A177-3AD203B41FA5}">
                      <a16:colId xmlns:a16="http://schemas.microsoft.com/office/drawing/2014/main" val="2453555298"/>
                    </a:ext>
                  </a:extLst>
                </a:gridCol>
                <a:gridCol w="647701">
                  <a:extLst>
                    <a:ext uri="{9D8B030D-6E8A-4147-A177-3AD203B41FA5}">
                      <a16:colId xmlns:a16="http://schemas.microsoft.com/office/drawing/2014/main" val="3635467743"/>
                    </a:ext>
                  </a:extLst>
                </a:gridCol>
                <a:gridCol w="647701">
                  <a:extLst>
                    <a:ext uri="{9D8B030D-6E8A-4147-A177-3AD203B41FA5}">
                      <a16:colId xmlns:a16="http://schemas.microsoft.com/office/drawing/2014/main" val="278718422"/>
                    </a:ext>
                  </a:extLst>
                </a:gridCol>
                <a:gridCol w="647701">
                  <a:extLst>
                    <a:ext uri="{9D8B030D-6E8A-4147-A177-3AD203B41FA5}">
                      <a16:colId xmlns:a16="http://schemas.microsoft.com/office/drawing/2014/main" val="2617914097"/>
                    </a:ext>
                  </a:extLst>
                </a:gridCol>
                <a:gridCol w="647701">
                  <a:extLst>
                    <a:ext uri="{9D8B030D-6E8A-4147-A177-3AD203B41FA5}">
                      <a16:colId xmlns:a16="http://schemas.microsoft.com/office/drawing/2014/main" val="2286484692"/>
                    </a:ext>
                  </a:extLst>
                </a:gridCol>
              </a:tblGrid>
              <a:tr h="370840">
                <a:tc rowSpan="3">
                  <a:txBody>
                    <a:bodyPr/>
                    <a:lstStyle/>
                    <a:p>
                      <a:endParaRPr lang="en-US" dirty="0">
                        <a:solidFill>
                          <a:schemeClr val="tx1"/>
                        </a:solidFill>
                      </a:endParaRPr>
                    </a:p>
                  </a:txBody>
                  <a:tcPr/>
                </a:tc>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vMerge="1">
                  <a:txBody>
                    <a:bodyPr/>
                    <a:lstStyle/>
                    <a:p>
                      <a:endParaRPr lang="en-US" dirty="0">
                        <a:solidFill>
                          <a:schemeClr val="bg1"/>
                        </a:solidFill>
                      </a:endParaRPr>
                    </a:p>
                  </a:txBody>
                  <a:tcPr>
                    <a:lnT w="12700" cap="flat" cmpd="sng" algn="ctr">
                      <a:noFill/>
                      <a:prstDash val="solid"/>
                      <a:round/>
                      <a:headEnd type="none" w="med" len="med"/>
                      <a:tailEnd type="none" w="med" len="med"/>
                    </a:lnT>
                    <a:lnB w="38100" cap="flat" cmpd="sng" algn="ctr">
                      <a:noFill/>
                      <a:prstDash val="solid"/>
                      <a:round/>
                      <a:headEnd type="none" w="med" len="med"/>
                      <a:tailEnd type="none" w="med" len="med"/>
                    </a:lnB>
                    <a:solidFill>
                      <a:schemeClr val="accent1"/>
                    </a:solidFill>
                  </a:tcPr>
                </a:tc>
                <a:tc>
                  <a:txBody>
                    <a:bodyPr/>
                    <a:lstStyle/>
                    <a:p>
                      <a:r>
                        <a:rPr lang="en-US" dirty="0"/>
                        <a:t>00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r>
                        <a:rPr lang="en-US" dirty="0">
                          <a:ln>
                            <a:noFill/>
                          </a:ln>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t>00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t>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n>
                            <a:noFill/>
                          </a:ln>
                          <a:solidFill>
                            <a:schemeClr val="accent4"/>
                          </a:solidFill>
                        </a:rPr>
                        <a:t>1</a:t>
                      </a:r>
                      <a:r>
                        <a:rPr lang="en-US" dirty="0">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1144603"/>
                  </a:ext>
                </a:extLst>
              </a:tr>
              <a:tr h="370840">
                <a:tc vMerge="1">
                  <a:txBody>
                    <a:bodyPr/>
                    <a:lstStyle/>
                    <a:p>
                      <a:endParaRPr lang="en-US" dirty="0">
                        <a:solidFill>
                          <a:schemeClr val="bg1"/>
                        </a:solidFill>
                      </a:endParaRPr>
                    </a:p>
                  </a:txBody>
                  <a:tcPr>
                    <a:lnT w="381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r>
                        <a:rPr lang="en-US" dirty="0"/>
                        <a:t>P1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D4</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85071695"/>
                  </a:ext>
                </a:extLst>
              </a:tr>
              <a:tr h="370840">
                <a:tc>
                  <a:txBody>
                    <a:bodyPr/>
                    <a:lstStyle/>
                    <a:p>
                      <a:r>
                        <a:rPr lang="en-US" dirty="0">
                          <a:solidFill>
                            <a:srgbClr val="FF0000"/>
                          </a:solidFill>
                        </a:rPr>
                        <a:t>P1</a:t>
                      </a:r>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extLst>
                  <a:ext uri="{0D108BD9-81ED-4DB2-BD59-A6C34878D82A}">
                    <a16:rowId xmlns:a16="http://schemas.microsoft.com/office/drawing/2014/main" val="2762556192"/>
                  </a:ext>
                </a:extLst>
              </a:tr>
              <a:tr h="370840">
                <a:tc>
                  <a:txBody>
                    <a:bodyPr/>
                    <a:lstStyle/>
                    <a:p>
                      <a:r>
                        <a:rPr lang="en-US" dirty="0">
                          <a:solidFill>
                            <a:srgbClr val="00A24A"/>
                          </a:solidFill>
                        </a:rPr>
                        <a:t>P2</a:t>
                      </a:r>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extLst>
                  <a:ext uri="{0D108BD9-81ED-4DB2-BD59-A6C34878D82A}">
                    <a16:rowId xmlns:a16="http://schemas.microsoft.com/office/drawing/2014/main" val="4011310076"/>
                  </a:ext>
                </a:extLst>
              </a:tr>
              <a:tr h="370840">
                <a:tc>
                  <a:txBody>
                    <a:bodyPr/>
                    <a:lstStyle/>
                    <a:p>
                      <a:r>
                        <a:rPr lang="en-US" dirty="0">
                          <a:solidFill>
                            <a:schemeClr val="accent4"/>
                          </a:solidFill>
                        </a:rPr>
                        <a:t>P3</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extLst>
                  <a:ext uri="{0D108BD9-81ED-4DB2-BD59-A6C34878D82A}">
                    <a16:rowId xmlns:a16="http://schemas.microsoft.com/office/drawing/2014/main" val="3464189593"/>
                  </a:ext>
                </a:extLst>
              </a:tr>
            </a:tbl>
          </a:graphicData>
        </a:graphic>
      </p:graphicFrame>
      <p:graphicFrame>
        <p:nvGraphicFramePr>
          <p:cNvPr id="10" name="Content Placeholder 5">
            <a:extLst>
              <a:ext uri="{FF2B5EF4-FFF2-40B4-BE49-F238E27FC236}">
                <a16:creationId xmlns:a16="http://schemas.microsoft.com/office/drawing/2014/main" id="{86FE4ED3-0F8B-5948-AE92-8C856B99CD57}"/>
              </a:ext>
            </a:extLst>
          </p:cNvPr>
          <p:cNvGraphicFramePr>
            <a:graphicFrameLocks/>
          </p:cNvGraphicFramePr>
          <p:nvPr>
            <p:extLst>
              <p:ext uri="{D42A27DB-BD31-4B8C-83A1-F6EECF244321}">
                <p14:modId xmlns:p14="http://schemas.microsoft.com/office/powerpoint/2010/main" val="2826293248"/>
              </p:ext>
            </p:extLst>
          </p:nvPr>
        </p:nvGraphicFramePr>
        <p:xfrm>
          <a:off x="7393359" y="3412671"/>
          <a:ext cx="4531632" cy="1112520"/>
        </p:xfrm>
        <a:graphic>
          <a:graphicData uri="http://schemas.openxmlformats.org/drawingml/2006/table">
            <a:tbl>
              <a:tblPr>
                <a:tableStyleId>{5940675A-B579-460E-94D1-54222C63F5DA}</a:tableStyleId>
              </a:tblPr>
              <a:tblGrid>
                <a:gridCol w="647376">
                  <a:extLst>
                    <a:ext uri="{9D8B030D-6E8A-4147-A177-3AD203B41FA5}">
                      <a16:colId xmlns:a16="http://schemas.microsoft.com/office/drawing/2014/main" val="3505014927"/>
                    </a:ext>
                  </a:extLst>
                </a:gridCol>
                <a:gridCol w="647376">
                  <a:extLst>
                    <a:ext uri="{9D8B030D-6E8A-4147-A177-3AD203B41FA5}">
                      <a16:colId xmlns:a16="http://schemas.microsoft.com/office/drawing/2014/main" val="2188382970"/>
                    </a:ext>
                  </a:extLst>
                </a:gridCol>
                <a:gridCol w="647376">
                  <a:extLst>
                    <a:ext uri="{9D8B030D-6E8A-4147-A177-3AD203B41FA5}">
                      <a16:colId xmlns:a16="http://schemas.microsoft.com/office/drawing/2014/main" val="2453555298"/>
                    </a:ext>
                  </a:extLst>
                </a:gridCol>
                <a:gridCol w="647376">
                  <a:extLst>
                    <a:ext uri="{9D8B030D-6E8A-4147-A177-3AD203B41FA5}">
                      <a16:colId xmlns:a16="http://schemas.microsoft.com/office/drawing/2014/main" val="3635467743"/>
                    </a:ext>
                  </a:extLst>
                </a:gridCol>
                <a:gridCol w="647376">
                  <a:extLst>
                    <a:ext uri="{9D8B030D-6E8A-4147-A177-3AD203B41FA5}">
                      <a16:colId xmlns:a16="http://schemas.microsoft.com/office/drawing/2014/main" val="278718422"/>
                    </a:ext>
                  </a:extLst>
                </a:gridCol>
                <a:gridCol w="647376">
                  <a:extLst>
                    <a:ext uri="{9D8B030D-6E8A-4147-A177-3AD203B41FA5}">
                      <a16:colId xmlns:a16="http://schemas.microsoft.com/office/drawing/2014/main" val="2617914097"/>
                    </a:ext>
                  </a:extLst>
                </a:gridCol>
                <a:gridCol w="647376">
                  <a:extLst>
                    <a:ext uri="{9D8B030D-6E8A-4147-A177-3AD203B41FA5}">
                      <a16:colId xmlns:a16="http://schemas.microsoft.com/office/drawing/2014/main" val="2286484692"/>
                    </a:ext>
                  </a:extLst>
                </a:gridCol>
              </a:tblGrid>
              <a:tr h="370840">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a:txBody>
                    <a:bodyPr/>
                    <a:lstStyle/>
                    <a:p>
                      <a:r>
                        <a:rPr lang="en-US" dirty="0"/>
                        <a:t>001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111</a:t>
                      </a:r>
                      <a:endParaRPr lang="en-US" dirty="0">
                        <a:solidFill>
                          <a:schemeClr val="bg1"/>
                        </a:solidFill>
                      </a:endParaRPr>
                    </a:p>
                  </a:txBody>
                  <a:tcPr>
                    <a:lnT w="38100" cap="flat" cmpd="sng" algn="ctr">
                      <a:noFill/>
                      <a:prstDash val="solid"/>
                      <a:round/>
                      <a:headEnd type="none" w="med" len="med"/>
                      <a:tailEnd type="none" w="med" len="med"/>
                    </a:lnT>
                  </a:tcPr>
                </a:tc>
                <a:extLst>
                  <a:ext uri="{0D108BD9-81ED-4DB2-BD59-A6C34878D82A}">
                    <a16:rowId xmlns:a16="http://schemas.microsoft.com/office/drawing/2014/main" val="3581144603"/>
                  </a:ext>
                </a:extLst>
              </a:tr>
              <a:tr h="370840">
                <a:tc>
                  <a:txBody>
                    <a:bodyPr/>
                    <a:lstStyle/>
                    <a:p>
                      <a:r>
                        <a:rPr lang="en-US" dirty="0">
                          <a:solidFill>
                            <a:srgbClr val="FF0000"/>
                          </a:solidFill>
                        </a:rPr>
                        <a:t>1</a:t>
                      </a:r>
                    </a:p>
                  </a:txBody>
                  <a:tcPr/>
                </a:tc>
                <a:tc>
                  <a:txBody>
                    <a:bodyPr/>
                    <a:lstStyle/>
                    <a:p>
                      <a:r>
                        <a:rPr lang="en-US" dirty="0">
                          <a:solidFill>
                            <a:srgbClr val="00B050"/>
                          </a:solidFill>
                        </a:rPr>
                        <a:t>0</a:t>
                      </a:r>
                    </a:p>
                  </a:txBody>
                  <a:tcPr/>
                </a:tc>
                <a:tc>
                  <a:txBody>
                    <a:bodyPr/>
                    <a:lstStyle/>
                    <a:p>
                      <a:r>
                        <a:rPr lang="en-US" dirty="0"/>
                        <a:t>1</a:t>
                      </a:r>
                    </a:p>
                  </a:txBody>
                  <a:tcPr/>
                </a:tc>
                <a:tc>
                  <a:txBody>
                    <a:bodyPr/>
                    <a:lstStyle/>
                    <a:p>
                      <a:r>
                        <a:rPr lang="en-US" dirty="0">
                          <a:solidFill>
                            <a:schemeClr val="accent4"/>
                          </a:solidFill>
                        </a:rPr>
                        <a:t>0</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985071695"/>
                  </a:ext>
                </a:extLst>
              </a:tr>
            </a:tbl>
          </a:graphicData>
        </a:graphic>
      </p:graphicFrame>
      <p:graphicFrame>
        <p:nvGraphicFramePr>
          <p:cNvPr id="11" name="Content Placeholder 5">
            <a:extLst>
              <a:ext uri="{FF2B5EF4-FFF2-40B4-BE49-F238E27FC236}">
                <a16:creationId xmlns:a16="http://schemas.microsoft.com/office/drawing/2014/main" id="{46270495-E73F-2C4E-AED3-D9F4527102CB}"/>
              </a:ext>
            </a:extLst>
          </p:cNvPr>
          <p:cNvGraphicFramePr>
            <a:graphicFrameLocks/>
          </p:cNvGraphicFramePr>
          <p:nvPr>
            <p:extLst>
              <p:ext uri="{D42A27DB-BD31-4B8C-83A1-F6EECF244321}">
                <p14:modId xmlns:p14="http://schemas.microsoft.com/office/powerpoint/2010/main" val="2811231666"/>
              </p:ext>
            </p:extLst>
          </p:nvPr>
        </p:nvGraphicFramePr>
        <p:xfrm>
          <a:off x="7393359" y="5117193"/>
          <a:ext cx="4531632" cy="1112520"/>
        </p:xfrm>
        <a:graphic>
          <a:graphicData uri="http://schemas.openxmlformats.org/drawingml/2006/table">
            <a:tbl>
              <a:tblPr>
                <a:tableStyleId>{5940675A-B579-460E-94D1-54222C63F5DA}</a:tableStyleId>
              </a:tblPr>
              <a:tblGrid>
                <a:gridCol w="647376">
                  <a:extLst>
                    <a:ext uri="{9D8B030D-6E8A-4147-A177-3AD203B41FA5}">
                      <a16:colId xmlns:a16="http://schemas.microsoft.com/office/drawing/2014/main" val="3505014927"/>
                    </a:ext>
                  </a:extLst>
                </a:gridCol>
                <a:gridCol w="647376">
                  <a:extLst>
                    <a:ext uri="{9D8B030D-6E8A-4147-A177-3AD203B41FA5}">
                      <a16:colId xmlns:a16="http://schemas.microsoft.com/office/drawing/2014/main" val="2188382970"/>
                    </a:ext>
                  </a:extLst>
                </a:gridCol>
                <a:gridCol w="647376">
                  <a:extLst>
                    <a:ext uri="{9D8B030D-6E8A-4147-A177-3AD203B41FA5}">
                      <a16:colId xmlns:a16="http://schemas.microsoft.com/office/drawing/2014/main" val="2453555298"/>
                    </a:ext>
                  </a:extLst>
                </a:gridCol>
                <a:gridCol w="647376">
                  <a:extLst>
                    <a:ext uri="{9D8B030D-6E8A-4147-A177-3AD203B41FA5}">
                      <a16:colId xmlns:a16="http://schemas.microsoft.com/office/drawing/2014/main" val="3635467743"/>
                    </a:ext>
                  </a:extLst>
                </a:gridCol>
                <a:gridCol w="647376">
                  <a:extLst>
                    <a:ext uri="{9D8B030D-6E8A-4147-A177-3AD203B41FA5}">
                      <a16:colId xmlns:a16="http://schemas.microsoft.com/office/drawing/2014/main" val="278718422"/>
                    </a:ext>
                  </a:extLst>
                </a:gridCol>
                <a:gridCol w="647376">
                  <a:extLst>
                    <a:ext uri="{9D8B030D-6E8A-4147-A177-3AD203B41FA5}">
                      <a16:colId xmlns:a16="http://schemas.microsoft.com/office/drawing/2014/main" val="2617914097"/>
                    </a:ext>
                  </a:extLst>
                </a:gridCol>
                <a:gridCol w="647376">
                  <a:extLst>
                    <a:ext uri="{9D8B030D-6E8A-4147-A177-3AD203B41FA5}">
                      <a16:colId xmlns:a16="http://schemas.microsoft.com/office/drawing/2014/main" val="2286484692"/>
                    </a:ext>
                  </a:extLst>
                </a:gridCol>
              </a:tblGrid>
              <a:tr h="370840">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solidFill>
                      <a:schemeClr val="accent5">
                        <a:lumMod val="20000"/>
                        <a:lumOff val="80000"/>
                      </a:schemeClr>
                    </a:solidFill>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a:txBody>
                    <a:bodyPr/>
                    <a:lstStyle/>
                    <a:p>
                      <a:r>
                        <a:rPr lang="en-US" dirty="0"/>
                        <a:t>001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011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100</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t>101</a:t>
                      </a:r>
                      <a:endParaRPr lang="en-US" dirty="0">
                        <a:solidFill>
                          <a:schemeClr val="bg1"/>
                        </a:solidFill>
                      </a:endParaRPr>
                    </a:p>
                  </a:txBody>
                  <a:tcPr>
                    <a:lnT w="38100" cap="flat" cmpd="sng" algn="ctr">
                      <a:noFill/>
                      <a:prstDash val="solid"/>
                      <a:round/>
                      <a:headEnd type="none" w="med" len="med"/>
                      <a:tailEnd type="none" w="med" len="med"/>
                    </a:lnT>
                  </a:tcPr>
                </a:tc>
                <a:tc>
                  <a:txBody>
                    <a:bodyPr/>
                    <a:lstStyle/>
                    <a:p>
                      <a:r>
                        <a:rPr lang="en-US" dirty="0">
                          <a:solidFill>
                            <a:schemeClr val="accent5">
                              <a:lumMod val="75000"/>
                            </a:schemeClr>
                          </a:solidFill>
                        </a:rPr>
                        <a:t>110</a:t>
                      </a:r>
                    </a:p>
                  </a:txBody>
                  <a:tcPr>
                    <a:lnT w="38100" cap="flat" cmpd="sng" algn="ctr">
                      <a:noFill/>
                      <a:prstDash val="solid"/>
                      <a:round/>
                      <a:headEnd type="none" w="med" len="med"/>
                      <a:tailEnd type="none" w="med" len="med"/>
                    </a:lnT>
                    <a:solidFill>
                      <a:schemeClr val="accent5">
                        <a:lumMod val="20000"/>
                        <a:lumOff val="80000"/>
                      </a:schemeClr>
                    </a:solidFill>
                  </a:tcPr>
                </a:tc>
                <a:tc>
                  <a:txBody>
                    <a:bodyPr/>
                    <a:lstStyle/>
                    <a:p>
                      <a:r>
                        <a:rPr lang="en-US" dirty="0"/>
                        <a:t>111</a:t>
                      </a:r>
                      <a:endParaRPr lang="en-US" dirty="0">
                        <a:solidFill>
                          <a:schemeClr val="bg1"/>
                        </a:solidFill>
                      </a:endParaRPr>
                    </a:p>
                  </a:txBody>
                  <a:tcPr>
                    <a:lnT w="38100" cap="flat" cmpd="sng" algn="ctr">
                      <a:noFill/>
                      <a:prstDash val="solid"/>
                      <a:round/>
                      <a:headEnd type="none" w="med" len="med"/>
                      <a:tailEnd type="none" w="med" len="med"/>
                    </a:lnT>
                  </a:tcPr>
                </a:tc>
                <a:extLst>
                  <a:ext uri="{0D108BD9-81ED-4DB2-BD59-A6C34878D82A}">
                    <a16:rowId xmlns:a16="http://schemas.microsoft.com/office/drawing/2014/main" val="3581144603"/>
                  </a:ext>
                </a:extLst>
              </a:tr>
              <a:tr h="370840">
                <a:tc>
                  <a:txBody>
                    <a:bodyPr/>
                    <a:lstStyle/>
                    <a:p>
                      <a:r>
                        <a:rPr lang="en-US" dirty="0">
                          <a:solidFill>
                            <a:srgbClr val="FF0000"/>
                          </a:solidFill>
                        </a:rPr>
                        <a:t>1</a:t>
                      </a:r>
                    </a:p>
                  </a:txBody>
                  <a:tcPr/>
                </a:tc>
                <a:tc>
                  <a:txBody>
                    <a:bodyPr/>
                    <a:lstStyle/>
                    <a:p>
                      <a:r>
                        <a:rPr lang="en-US" dirty="0">
                          <a:solidFill>
                            <a:srgbClr val="00B050"/>
                          </a:solidFill>
                        </a:rPr>
                        <a:t>0</a:t>
                      </a:r>
                    </a:p>
                  </a:txBody>
                  <a:tcPr/>
                </a:tc>
                <a:tc>
                  <a:txBody>
                    <a:bodyPr/>
                    <a:lstStyle/>
                    <a:p>
                      <a:r>
                        <a:rPr lang="en-US" dirty="0"/>
                        <a:t>1</a:t>
                      </a:r>
                    </a:p>
                  </a:txBody>
                  <a:tcPr/>
                </a:tc>
                <a:tc>
                  <a:txBody>
                    <a:bodyPr/>
                    <a:lstStyle/>
                    <a:p>
                      <a:r>
                        <a:rPr lang="en-US" dirty="0">
                          <a:solidFill>
                            <a:schemeClr val="accent4"/>
                          </a:solidFill>
                        </a:rPr>
                        <a:t>0</a:t>
                      </a:r>
                    </a:p>
                  </a:txBody>
                  <a:tcPr/>
                </a:tc>
                <a:tc>
                  <a:txBody>
                    <a:bodyPr/>
                    <a:lstStyle/>
                    <a:p>
                      <a:r>
                        <a:rPr lang="en-US" dirty="0"/>
                        <a:t>1</a:t>
                      </a:r>
                    </a:p>
                  </a:txBody>
                  <a:tcPr/>
                </a:tc>
                <a:tc>
                  <a:txBody>
                    <a:bodyPr/>
                    <a:lstStyle/>
                    <a:p>
                      <a:r>
                        <a:rPr lang="en-US" dirty="0"/>
                        <a:t>0</a:t>
                      </a:r>
                    </a:p>
                  </a:txBody>
                  <a:tcPr>
                    <a:solidFill>
                      <a:schemeClr val="accent5">
                        <a:lumMod val="20000"/>
                        <a:lumOff val="80000"/>
                      </a:schemeClr>
                    </a:solidFill>
                  </a:tcPr>
                </a:tc>
                <a:tc>
                  <a:txBody>
                    <a:bodyPr/>
                    <a:lstStyle/>
                    <a:p>
                      <a:r>
                        <a:rPr lang="en-US" dirty="0"/>
                        <a:t>1</a:t>
                      </a:r>
                    </a:p>
                  </a:txBody>
                  <a:tcPr/>
                </a:tc>
                <a:extLst>
                  <a:ext uri="{0D108BD9-81ED-4DB2-BD59-A6C34878D82A}">
                    <a16:rowId xmlns:a16="http://schemas.microsoft.com/office/drawing/2014/main" val="2985071695"/>
                  </a:ext>
                </a:extLst>
              </a:tr>
            </a:tbl>
          </a:graphicData>
        </a:graphic>
      </p:graphicFrame>
      <p:sp>
        <p:nvSpPr>
          <p:cNvPr id="7" name="TextBox 6">
            <a:extLst>
              <a:ext uri="{FF2B5EF4-FFF2-40B4-BE49-F238E27FC236}">
                <a16:creationId xmlns:a16="http://schemas.microsoft.com/office/drawing/2014/main" id="{DF481DC9-E0DA-8141-B7F8-EFF3961F5627}"/>
              </a:ext>
            </a:extLst>
          </p:cNvPr>
          <p:cNvSpPr txBox="1"/>
          <p:nvPr/>
        </p:nvSpPr>
        <p:spPr>
          <a:xfrm>
            <a:off x="7393359" y="3051175"/>
            <a:ext cx="1087734" cy="369332"/>
          </a:xfrm>
          <a:prstGeom prst="rect">
            <a:avLst/>
          </a:prstGeom>
          <a:noFill/>
        </p:spPr>
        <p:txBody>
          <a:bodyPr wrap="none" rtlCol="0">
            <a:spAutoFit/>
          </a:bodyPr>
          <a:lstStyle/>
          <a:p>
            <a:r>
              <a:rPr lang="en-US" dirty="0"/>
              <a:t>Received:</a:t>
            </a:r>
          </a:p>
        </p:txBody>
      </p:sp>
      <p:sp>
        <p:nvSpPr>
          <p:cNvPr id="8" name="TextBox 7">
            <a:extLst>
              <a:ext uri="{FF2B5EF4-FFF2-40B4-BE49-F238E27FC236}">
                <a16:creationId xmlns:a16="http://schemas.microsoft.com/office/drawing/2014/main" id="{B40798D4-C422-3F42-8025-92C0DE69B9B6}"/>
              </a:ext>
            </a:extLst>
          </p:cNvPr>
          <p:cNvSpPr txBox="1"/>
          <p:nvPr/>
        </p:nvSpPr>
        <p:spPr>
          <a:xfrm>
            <a:off x="7393359" y="4747860"/>
            <a:ext cx="1174617" cy="369332"/>
          </a:xfrm>
          <a:prstGeom prst="rect">
            <a:avLst/>
          </a:prstGeom>
          <a:noFill/>
        </p:spPr>
        <p:txBody>
          <a:bodyPr wrap="none" rtlCol="0">
            <a:spAutoFit/>
          </a:bodyPr>
          <a:lstStyle/>
          <a:p>
            <a:r>
              <a:rPr lang="en-US" dirty="0"/>
              <a:t>Corrected:</a:t>
            </a:r>
          </a:p>
        </p:txBody>
      </p:sp>
    </p:spTree>
    <p:extLst>
      <p:ext uri="{BB962C8B-B14F-4D97-AF65-F5344CB8AC3E}">
        <p14:creationId xmlns:p14="http://schemas.microsoft.com/office/powerpoint/2010/main" val="2966934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3625-7059-254B-9D24-F209DF4712E3}"/>
              </a:ext>
            </a:extLst>
          </p:cNvPr>
          <p:cNvSpPr>
            <a:spLocks noGrp="1"/>
          </p:cNvSpPr>
          <p:nvPr>
            <p:ph type="title"/>
          </p:nvPr>
        </p:nvSpPr>
        <p:spPr/>
        <p:txBody>
          <a:bodyPr/>
          <a:lstStyle/>
          <a:p>
            <a:r>
              <a:rPr lang="en-US" dirty="0"/>
              <a:t>Hamming Codes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3085CCE-2177-4C48-BFC6-6F317227AB48}"/>
                  </a:ext>
                </a:extLst>
              </p:cNvPr>
              <p:cNvSpPr>
                <a:spLocks noGrp="1"/>
              </p:cNvSpPr>
              <p:nvPr>
                <p:ph sz="half" idx="1"/>
              </p:nvPr>
            </p:nvSpPr>
            <p:spPr>
              <a:xfrm>
                <a:off x="838200" y="1825624"/>
                <a:ext cx="5377543" cy="2214633"/>
              </a:xfrm>
            </p:spPr>
            <p:txBody>
              <a:bodyPr>
                <a:normAutofit lnSpcReduction="10000"/>
              </a:bodyPr>
              <a:lstStyle/>
              <a:p>
                <a:r>
                  <a:rPr lang="en-US" sz="2000" dirty="0"/>
                  <a:t>Implement a single error correcting Hamming code with 15 bits</a:t>
                </a:r>
              </a:p>
              <a:p>
                <a:r>
                  <a:rPr lang="en-US" sz="2000" dirty="0"/>
                  <a:t>If p is the number of parity bits and d is the number of data bits, the following relationship must be held: </a:t>
                </a:r>
                <a14:m>
                  <m:oMath xmlns:m="http://schemas.openxmlformats.org/officeDocument/2006/math">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2</m:t>
                        </m:r>
                      </m:e>
                      <m:sup>
                        <m:r>
                          <a:rPr lang="en-US" sz="2000" b="0" i="1" smtClean="0">
                            <a:latin typeface="Cambria Math" panose="02040503050406030204" pitchFamily="18" charset="0"/>
                          </a:rPr>
                          <m:t>𝑝</m:t>
                        </m:r>
                      </m:sup>
                    </m:sSup>
                    <m:r>
                      <a:rPr lang="en-US" sz="2000" b="0" i="1" smtClean="0">
                        <a:latin typeface="Cambria Math" panose="02040503050406030204" pitchFamily="18" charset="0"/>
                      </a:rPr>
                      <m:t>≥</m:t>
                    </m:r>
                    <m:r>
                      <a:rPr lang="en-US" sz="2000" b="0" i="1" smtClean="0">
                        <a:latin typeface="Cambria Math" panose="02040503050406030204" pitchFamily="18" charset="0"/>
                      </a:rPr>
                      <m:t>𝑝</m:t>
                    </m:r>
                    <m:r>
                      <a:rPr lang="en-US" sz="2000" b="0" i="1" smtClean="0">
                        <a:latin typeface="Cambria Math" panose="02040503050406030204" pitchFamily="18" charset="0"/>
                      </a:rPr>
                      <m:t>+</m:t>
                    </m:r>
                    <m:r>
                      <a:rPr lang="en-US" sz="2000" b="0" i="1" smtClean="0">
                        <a:latin typeface="Cambria Math" panose="02040503050406030204" pitchFamily="18" charset="0"/>
                      </a:rPr>
                      <m:t>𝑑</m:t>
                    </m:r>
                    <m:r>
                      <a:rPr lang="en-US" sz="2000" b="0" i="1" smtClean="0">
                        <a:latin typeface="Cambria Math" panose="02040503050406030204" pitchFamily="18" charset="0"/>
                      </a:rPr>
                      <m:t>+1</m:t>
                    </m:r>
                  </m:oMath>
                </a14:m>
                <a:r>
                  <a:rPr lang="en-US" sz="2000" dirty="0"/>
                  <a:t> or </a:t>
                </a:r>
                <a14:m>
                  <m:oMath xmlns:m="http://schemas.openxmlformats.org/officeDocument/2006/math">
                    <m:r>
                      <m:rPr>
                        <m:sty m:val="p"/>
                      </m:rPr>
                      <a:rPr lang="en-US" sz="2000" b="0" i="0" smtClean="0">
                        <a:latin typeface="Cambria Math" panose="02040503050406030204" pitchFamily="18" charset="0"/>
                      </a:rPr>
                      <m:t>p</m:t>
                    </m:r>
                    <m:r>
                      <a:rPr lang="en-US" sz="2000" i="1">
                        <a:latin typeface="Cambria Math" panose="02040503050406030204" pitchFamily="18" charset="0"/>
                      </a:rPr>
                      <m:t>≥</m:t>
                    </m:r>
                    <m:sSub>
                      <m:sSubPr>
                        <m:ctrlPr>
                          <a:rPr lang="en-US" sz="2000" b="0" i="0" smtClean="0">
                            <a:latin typeface="Cambria Math" panose="02040503050406030204" pitchFamily="18" charset="0"/>
                          </a:rPr>
                        </m:ctrlPr>
                      </m:sSubPr>
                      <m:e>
                        <m:r>
                          <m:rPr>
                            <m:sty m:val="p"/>
                          </m:rPr>
                          <a:rPr lang="en-US" sz="2000" b="0" i="0" smtClean="0">
                            <a:latin typeface="Cambria Math" panose="02040503050406030204" pitchFamily="18" charset="0"/>
                          </a:rPr>
                          <m:t>log</m:t>
                        </m:r>
                      </m:e>
                      <m:sub>
                        <m:r>
                          <a:rPr lang="en-US" sz="2000" b="0" i="0" smtClean="0">
                            <a:latin typeface="Cambria Math" panose="02040503050406030204" pitchFamily="18" charset="0"/>
                          </a:rPr>
                          <m:t>2</m:t>
                        </m:r>
                      </m:sub>
                    </m:sSub>
                    <m:r>
                      <a:rPr lang="en-US" sz="2000" b="0" i="1" smtClean="0">
                        <a:latin typeface="Cambria Math" panose="02040503050406030204" pitchFamily="18" charset="0"/>
                      </a:rPr>
                      <m:t>⁡(</m:t>
                    </m:r>
                    <m:r>
                      <a:rPr lang="en-US" sz="2000" i="1">
                        <a:latin typeface="Cambria Math" panose="02040503050406030204" pitchFamily="18" charset="0"/>
                      </a:rPr>
                      <m:t>𝑝</m:t>
                    </m:r>
                    <m:r>
                      <a:rPr lang="en-US" sz="2000" i="1">
                        <a:latin typeface="Cambria Math" panose="02040503050406030204" pitchFamily="18" charset="0"/>
                      </a:rPr>
                      <m:t>+</m:t>
                    </m:r>
                    <m:r>
                      <a:rPr lang="en-US" sz="2000" i="1">
                        <a:latin typeface="Cambria Math" panose="02040503050406030204" pitchFamily="18" charset="0"/>
                      </a:rPr>
                      <m:t>𝑑</m:t>
                    </m:r>
                    <m:r>
                      <a:rPr lang="en-US" sz="2000" i="1">
                        <a:latin typeface="Cambria Math" panose="02040503050406030204" pitchFamily="18" charset="0"/>
                      </a:rPr>
                      <m:t>+1)</m:t>
                    </m:r>
                  </m:oMath>
                </a14:m>
                <a:endParaRPr lang="en-US" sz="2000" dirty="0"/>
              </a:p>
              <a:p>
                <a:r>
                  <a:rPr lang="en-US" sz="2000" dirty="0"/>
                  <a:t>You were given that </a:t>
                </a:r>
                <a:r>
                  <a:rPr lang="en-US" sz="2000" dirty="0" err="1"/>
                  <a:t>p+d</a:t>
                </a:r>
                <a:r>
                  <a:rPr lang="en-US" sz="2000" dirty="0"/>
                  <a:t> = 15</a:t>
                </a:r>
              </a:p>
            </p:txBody>
          </p:sp>
        </mc:Choice>
        <mc:Fallback>
          <p:sp>
            <p:nvSpPr>
              <p:cNvPr id="3" name="Content Placeholder 2">
                <a:extLst>
                  <a:ext uri="{FF2B5EF4-FFF2-40B4-BE49-F238E27FC236}">
                    <a16:creationId xmlns:a16="http://schemas.microsoft.com/office/drawing/2014/main" id="{23085CCE-2177-4C48-BFC6-6F317227AB48}"/>
                  </a:ext>
                </a:extLst>
              </p:cNvPr>
              <p:cNvSpPr>
                <a:spLocks noGrp="1" noRot="1" noChangeAspect="1" noMove="1" noResize="1" noEditPoints="1" noAdjustHandles="1" noChangeArrowheads="1" noChangeShapeType="1" noTextEdit="1"/>
              </p:cNvSpPr>
              <p:nvPr>
                <p:ph sz="half" idx="1"/>
              </p:nvPr>
            </p:nvSpPr>
            <p:spPr>
              <a:xfrm>
                <a:off x="838200" y="1825624"/>
                <a:ext cx="5377543" cy="2214633"/>
              </a:xfrm>
              <a:blipFill>
                <a:blip r:embed="rId3"/>
                <a:stretch>
                  <a:fillRect l="-943" t="-4598"/>
                </a:stretch>
              </a:blipFill>
            </p:spPr>
            <p:txBody>
              <a:bodyPr/>
              <a:lstStyle/>
              <a:p>
                <a:r>
                  <a:rPr lang="en-US">
                    <a:noFill/>
                  </a:rPr>
                  <a:t> </a:t>
                </a:r>
              </a:p>
            </p:txBody>
          </p:sp>
        </mc:Fallback>
      </mc:AlternateContent>
      <p:graphicFrame>
        <p:nvGraphicFramePr>
          <p:cNvPr id="9" name="Content Placeholder 5">
            <a:extLst>
              <a:ext uri="{FF2B5EF4-FFF2-40B4-BE49-F238E27FC236}">
                <a16:creationId xmlns:a16="http://schemas.microsoft.com/office/drawing/2014/main" id="{5C7D6645-A609-1E47-A022-976F15497D65}"/>
              </a:ext>
            </a:extLst>
          </p:cNvPr>
          <p:cNvGraphicFramePr>
            <a:graphicFrameLocks/>
          </p:cNvGraphicFramePr>
          <p:nvPr>
            <p:extLst>
              <p:ext uri="{D42A27DB-BD31-4B8C-83A1-F6EECF244321}">
                <p14:modId xmlns:p14="http://schemas.microsoft.com/office/powerpoint/2010/main" val="3462963907"/>
              </p:ext>
            </p:extLst>
          </p:nvPr>
        </p:nvGraphicFramePr>
        <p:xfrm>
          <a:off x="838200" y="4131877"/>
          <a:ext cx="10678288" cy="2595880"/>
        </p:xfrm>
        <a:graphic>
          <a:graphicData uri="http://schemas.openxmlformats.org/drawingml/2006/table">
            <a:tbl>
              <a:tblPr>
                <a:tableStyleId>{5940675A-B579-460E-94D1-54222C63F5DA}</a:tableStyleId>
              </a:tblPr>
              <a:tblGrid>
                <a:gridCol w="667393">
                  <a:extLst>
                    <a:ext uri="{9D8B030D-6E8A-4147-A177-3AD203B41FA5}">
                      <a16:colId xmlns:a16="http://schemas.microsoft.com/office/drawing/2014/main" val="931033637"/>
                    </a:ext>
                  </a:extLst>
                </a:gridCol>
                <a:gridCol w="667393">
                  <a:extLst>
                    <a:ext uri="{9D8B030D-6E8A-4147-A177-3AD203B41FA5}">
                      <a16:colId xmlns:a16="http://schemas.microsoft.com/office/drawing/2014/main" val="3505014927"/>
                    </a:ext>
                  </a:extLst>
                </a:gridCol>
                <a:gridCol w="667393">
                  <a:extLst>
                    <a:ext uri="{9D8B030D-6E8A-4147-A177-3AD203B41FA5}">
                      <a16:colId xmlns:a16="http://schemas.microsoft.com/office/drawing/2014/main" val="2188382970"/>
                    </a:ext>
                  </a:extLst>
                </a:gridCol>
                <a:gridCol w="667393">
                  <a:extLst>
                    <a:ext uri="{9D8B030D-6E8A-4147-A177-3AD203B41FA5}">
                      <a16:colId xmlns:a16="http://schemas.microsoft.com/office/drawing/2014/main" val="2453555298"/>
                    </a:ext>
                  </a:extLst>
                </a:gridCol>
                <a:gridCol w="667393">
                  <a:extLst>
                    <a:ext uri="{9D8B030D-6E8A-4147-A177-3AD203B41FA5}">
                      <a16:colId xmlns:a16="http://schemas.microsoft.com/office/drawing/2014/main" val="3635467743"/>
                    </a:ext>
                  </a:extLst>
                </a:gridCol>
                <a:gridCol w="667393">
                  <a:extLst>
                    <a:ext uri="{9D8B030D-6E8A-4147-A177-3AD203B41FA5}">
                      <a16:colId xmlns:a16="http://schemas.microsoft.com/office/drawing/2014/main" val="278718422"/>
                    </a:ext>
                  </a:extLst>
                </a:gridCol>
                <a:gridCol w="667393">
                  <a:extLst>
                    <a:ext uri="{9D8B030D-6E8A-4147-A177-3AD203B41FA5}">
                      <a16:colId xmlns:a16="http://schemas.microsoft.com/office/drawing/2014/main" val="2617914097"/>
                    </a:ext>
                  </a:extLst>
                </a:gridCol>
                <a:gridCol w="667393">
                  <a:extLst>
                    <a:ext uri="{9D8B030D-6E8A-4147-A177-3AD203B41FA5}">
                      <a16:colId xmlns:a16="http://schemas.microsoft.com/office/drawing/2014/main" val="2286484692"/>
                    </a:ext>
                  </a:extLst>
                </a:gridCol>
                <a:gridCol w="667393">
                  <a:extLst>
                    <a:ext uri="{9D8B030D-6E8A-4147-A177-3AD203B41FA5}">
                      <a16:colId xmlns:a16="http://schemas.microsoft.com/office/drawing/2014/main" val="4034302017"/>
                    </a:ext>
                  </a:extLst>
                </a:gridCol>
                <a:gridCol w="667393">
                  <a:extLst>
                    <a:ext uri="{9D8B030D-6E8A-4147-A177-3AD203B41FA5}">
                      <a16:colId xmlns:a16="http://schemas.microsoft.com/office/drawing/2014/main" val="2207600846"/>
                    </a:ext>
                  </a:extLst>
                </a:gridCol>
                <a:gridCol w="667393">
                  <a:extLst>
                    <a:ext uri="{9D8B030D-6E8A-4147-A177-3AD203B41FA5}">
                      <a16:colId xmlns:a16="http://schemas.microsoft.com/office/drawing/2014/main" val="3927423741"/>
                    </a:ext>
                  </a:extLst>
                </a:gridCol>
                <a:gridCol w="667393">
                  <a:extLst>
                    <a:ext uri="{9D8B030D-6E8A-4147-A177-3AD203B41FA5}">
                      <a16:colId xmlns:a16="http://schemas.microsoft.com/office/drawing/2014/main" val="2935702592"/>
                    </a:ext>
                  </a:extLst>
                </a:gridCol>
                <a:gridCol w="667393">
                  <a:extLst>
                    <a:ext uri="{9D8B030D-6E8A-4147-A177-3AD203B41FA5}">
                      <a16:colId xmlns:a16="http://schemas.microsoft.com/office/drawing/2014/main" val="1308407496"/>
                    </a:ext>
                  </a:extLst>
                </a:gridCol>
                <a:gridCol w="667393">
                  <a:extLst>
                    <a:ext uri="{9D8B030D-6E8A-4147-A177-3AD203B41FA5}">
                      <a16:colId xmlns:a16="http://schemas.microsoft.com/office/drawing/2014/main" val="3785401384"/>
                    </a:ext>
                  </a:extLst>
                </a:gridCol>
                <a:gridCol w="667393">
                  <a:extLst>
                    <a:ext uri="{9D8B030D-6E8A-4147-A177-3AD203B41FA5}">
                      <a16:colId xmlns:a16="http://schemas.microsoft.com/office/drawing/2014/main" val="498622655"/>
                    </a:ext>
                  </a:extLst>
                </a:gridCol>
                <a:gridCol w="667393">
                  <a:extLst>
                    <a:ext uri="{9D8B030D-6E8A-4147-A177-3AD203B41FA5}">
                      <a16:colId xmlns:a16="http://schemas.microsoft.com/office/drawing/2014/main" val="3194911769"/>
                    </a:ext>
                  </a:extLst>
                </a:gridCol>
              </a:tblGrid>
              <a:tr h="370840">
                <a:tc rowSpan="3">
                  <a:txBody>
                    <a:bodyPr/>
                    <a:lstStyle/>
                    <a:p>
                      <a:endParaRPr lang="en-US" dirty="0">
                        <a:solidFill>
                          <a:schemeClr val="tx1"/>
                        </a:solidFill>
                      </a:endParaRPr>
                    </a:p>
                  </a:txBody>
                  <a:tcPr/>
                </a:tc>
                <a:tc>
                  <a:txBody>
                    <a:bodyPr/>
                    <a:lstStyle/>
                    <a:p>
                      <a:r>
                        <a:rPr lang="en-US" b="1" dirty="0"/>
                        <a:t>1</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2</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3</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4</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5</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6</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t>7</a:t>
                      </a:r>
                      <a:endParaRPr lang="en-US" b="1" dirty="0">
                        <a:solidFill>
                          <a:schemeClr val="bg1"/>
                        </a:solidFill>
                      </a:endParaRPr>
                    </a:p>
                  </a:txBody>
                  <a:tcPr>
                    <a:lnB w="38100" cap="flat" cmpd="sng" algn="ctr">
                      <a:noFill/>
                      <a:prstDash val="solid"/>
                      <a:round/>
                      <a:headEnd type="none" w="med" len="med"/>
                      <a:tailEnd type="none" w="med" len="med"/>
                    </a:lnB>
                  </a:tcPr>
                </a:tc>
                <a:tc>
                  <a:txBody>
                    <a:bodyPr/>
                    <a:lstStyle/>
                    <a:p>
                      <a:r>
                        <a:rPr lang="en-US" b="1" dirty="0">
                          <a:solidFill>
                            <a:schemeClr val="tx1"/>
                          </a:solidFill>
                        </a:rPr>
                        <a:t>8</a:t>
                      </a:r>
                    </a:p>
                  </a:txBody>
                  <a:tcPr>
                    <a:lnB w="38100" cap="flat" cmpd="sng" algn="ctr">
                      <a:noFill/>
                      <a:prstDash val="solid"/>
                      <a:round/>
                      <a:headEnd type="none" w="med" len="med"/>
                      <a:tailEnd type="none" w="med" len="med"/>
                    </a:lnB>
                  </a:tcPr>
                </a:tc>
                <a:tc>
                  <a:txBody>
                    <a:bodyPr/>
                    <a:lstStyle/>
                    <a:p>
                      <a:r>
                        <a:rPr lang="en-US" b="1" dirty="0">
                          <a:solidFill>
                            <a:schemeClr val="tx1"/>
                          </a:solidFill>
                        </a:rPr>
                        <a:t>9</a:t>
                      </a:r>
                    </a:p>
                  </a:txBody>
                  <a:tcPr>
                    <a:lnB w="38100" cap="flat" cmpd="sng" algn="ctr">
                      <a:noFill/>
                      <a:prstDash val="solid"/>
                      <a:round/>
                      <a:headEnd type="none" w="med" len="med"/>
                      <a:tailEnd type="none" w="med" len="med"/>
                    </a:lnB>
                  </a:tcPr>
                </a:tc>
                <a:tc>
                  <a:txBody>
                    <a:bodyPr/>
                    <a:lstStyle/>
                    <a:p>
                      <a:r>
                        <a:rPr lang="en-US" b="1" dirty="0">
                          <a:solidFill>
                            <a:schemeClr val="tx1"/>
                          </a:solidFill>
                        </a:rPr>
                        <a:t>10</a:t>
                      </a:r>
                    </a:p>
                  </a:txBody>
                  <a:tcPr>
                    <a:lnB w="38100" cap="flat" cmpd="sng" algn="ctr">
                      <a:noFill/>
                      <a:prstDash val="solid"/>
                      <a:round/>
                      <a:headEnd type="none" w="med" len="med"/>
                      <a:tailEnd type="none" w="med" len="med"/>
                    </a:lnB>
                  </a:tcPr>
                </a:tc>
                <a:tc>
                  <a:txBody>
                    <a:bodyPr/>
                    <a:lstStyle/>
                    <a:p>
                      <a:r>
                        <a:rPr lang="en-US" b="1" dirty="0">
                          <a:solidFill>
                            <a:schemeClr val="tx1"/>
                          </a:solidFill>
                        </a:rPr>
                        <a:t>11</a:t>
                      </a:r>
                    </a:p>
                  </a:txBody>
                  <a:tcPr>
                    <a:lnB w="38100" cap="flat" cmpd="sng" algn="ctr">
                      <a:noFill/>
                      <a:prstDash val="solid"/>
                      <a:round/>
                      <a:headEnd type="none" w="med" len="med"/>
                      <a:tailEnd type="none" w="med" len="med"/>
                    </a:lnB>
                  </a:tcPr>
                </a:tc>
                <a:tc>
                  <a:txBody>
                    <a:bodyPr/>
                    <a:lstStyle/>
                    <a:p>
                      <a:r>
                        <a:rPr lang="en-US" b="1" dirty="0">
                          <a:solidFill>
                            <a:schemeClr val="tx1"/>
                          </a:solidFill>
                        </a:rPr>
                        <a:t>12</a:t>
                      </a:r>
                    </a:p>
                  </a:txBody>
                  <a:tcPr>
                    <a:lnB w="38100" cap="flat" cmpd="sng" algn="ctr">
                      <a:noFill/>
                      <a:prstDash val="solid"/>
                      <a:round/>
                      <a:headEnd type="none" w="med" len="med"/>
                      <a:tailEnd type="none" w="med" len="med"/>
                    </a:lnB>
                  </a:tcPr>
                </a:tc>
                <a:tc>
                  <a:txBody>
                    <a:bodyPr/>
                    <a:lstStyle/>
                    <a:p>
                      <a:r>
                        <a:rPr lang="en-US" b="1" dirty="0">
                          <a:solidFill>
                            <a:schemeClr val="tx1"/>
                          </a:solidFill>
                        </a:rPr>
                        <a:t>13</a:t>
                      </a:r>
                    </a:p>
                  </a:txBody>
                  <a:tcPr>
                    <a:lnB w="38100" cap="flat" cmpd="sng" algn="ctr">
                      <a:noFill/>
                      <a:prstDash val="solid"/>
                      <a:round/>
                      <a:headEnd type="none" w="med" len="med"/>
                      <a:tailEnd type="none" w="med" len="med"/>
                    </a:lnB>
                  </a:tcPr>
                </a:tc>
                <a:tc>
                  <a:txBody>
                    <a:bodyPr/>
                    <a:lstStyle/>
                    <a:p>
                      <a:r>
                        <a:rPr lang="en-US" b="1" dirty="0">
                          <a:solidFill>
                            <a:schemeClr val="tx1"/>
                          </a:solidFill>
                        </a:rPr>
                        <a:t>14</a:t>
                      </a:r>
                    </a:p>
                  </a:txBody>
                  <a:tcPr>
                    <a:lnB w="38100" cap="flat" cmpd="sng" algn="ctr">
                      <a:noFill/>
                      <a:prstDash val="solid"/>
                      <a:round/>
                      <a:headEnd type="none" w="med" len="med"/>
                      <a:tailEnd type="none" w="med" len="med"/>
                    </a:lnB>
                  </a:tcPr>
                </a:tc>
                <a:tc>
                  <a:txBody>
                    <a:bodyPr/>
                    <a:lstStyle/>
                    <a:p>
                      <a:r>
                        <a:rPr lang="en-US" b="1" dirty="0">
                          <a:solidFill>
                            <a:schemeClr val="tx1"/>
                          </a:solidFill>
                        </a:rPr>
                        <a:t>15</a:t>
                      </a:r>
                    </a:p>
                  </a:txBody>
                  <a:tcPr>
                    <a:lnB w="38100" cap="flat" cmpd="sng" algn="ctr">
                      <a:noFill/>
                      <a:prstDash val="solid"/>
                      <a:round/>
                      <a:headEnd type="none" w="med" len="med"/>
                      <a:tailEnd type="none" w="med" len="med"/>
                    </a:lnB>
                  </a:tcPr>
                </a:tc>
                <a:extLst>
                  <a:ext uri="{0D108BD9-81ED-4DB2-BD59-A6C34878D82A}">
                    <a16:rowId xmlns:a16="http://schemas.microsoft.com/office/drawing/2014/main" val="1248435750"/>
                  </a:ext>
                </a:extLst>
              </a:tr>
              <a:tr h="370840">
                <a:tc vMerge="1">
                  <a:txBody>
                    <a:bodyPr/>
                    <a:lstStyle/>
                    <a:p>
                      <a:endParaRPr lang="en-US" dirty="0">
                        <a:solidFill>
                          <a:schemeClr val="bg1"/>
                        </a:solidFill>
                      </a:endParaRPr>
                    </a:p>
                  </a:txBody>
                  <a:tcPr>
                    <a:lnT w="12700" cap="flat" cmpd="sng" algn="ctr">
                      <a:noFill/>
                      <a:prstDash val="solid"/>
                      <a:round/>
                      <a:headEnd type="none" w="med" len="med"/>
                      <a:tailEnd type="none" w="med" len="med"/>
                    </a:lnT>
                    <a:lnB w="38100" cap="flat" cmpd="sng" algn="ctr">
                      <a:noFill/>
                      <a:prstDash val="solid"/>
                      <a:round/>
                      <a:headEnd type="none" w="med" len="med"/>
                      <a:tailEnd type="none" w="med" len="med"/>
                    </a:lnB>
                    <a:solidFill>
                      <a:schemeClr val="accent1"/>
                    </a:solidFill>
                  </a:tcPr>
                </a:tc>
                <a:tc>
                  <a:txBody>
                    <a:bodyPr/>
                    <a:lstStyle/>
                    <a:p>
                      <a:r>
                        <a:rPr lang="en-US" dirty="0"/>
                        <a:t>000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00</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00</a:t>
                      </a:r>
                      <a:r>
                        <a:rPr lang="en-US" dirty="0">
                          <a:ln>
                            <a:noFill/>
                          </a:ln>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tx1"/>
                          </a:solidFill>
                        </a:rPr>
                        <a:t>0</a:t>
                      </a:r>
                      <a:r>
                        <a:rPr lang="en-US" dirty="0">
                          <a:solidFill>
                            <a:schemeClr val="accent4"/>
                          </a:solidFill>
                        </a:rPr>
                        <a:t>1</a:t>
                      </a:r>
                      <a:r>
                        <a:rPr lang="en-US" dirty="0"/>
                        <a:t>00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accent4"/>
                          </a:solidFill>
                        </a:rPr>
                        <a:t>1</a:t>
                      </a:r>
                      <a:r>
                        <a:rPr lang="en-US" dirty="0"/>
                        <a:t>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chemeClr val="tx1"/>
                          </a:solidFill>
                        </a:rPr>
                        <a:t>0</a:t>
                      </a:r>
                      <a:r>
                        <a:rPr lang="en-US" dirty="0">
                          <a:solidFill>
                            <a:schemeClr val="accent4"/>
                          </a:solidFill>
                        </a:rPr>
                        <a:t>1</a:t>
                      </a:r>
                      <a:r>
                        <a:rPr lang="en-US" dirty="0">
                          <a:ln>
                            <a:noFill/>
                          </a:ln>
                          <a:solidFill>
                            <a:srgbClr val="00A24A"/>
                          </a:solidFill>
                        </a:rPr>
                        <a:t>1</a:t>
                      </a:r>
                      <a:r>
                        <a:rPr lang="en-US" dirty="0"/>
                        <a:t>0</a:t>
                      </a:r>
                      <a:endParaRPr lang="en-US" dirty="0">
                        <a:solidFill>
                          <a:schemeClr val="bg1"/>
                        </a:solidFill>
                      </a:endParaRP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n>
                            <a:noFill/>
                          </a:ln>
                          <a:solidFill>
                            <a:schemeClr val="tx1"/>
                          </a:solidFill>
                        </a:rPr>
                        <a:t>0</a:t>
                      </a:r>
                      <a:r>
                        <a:rPr lang="en-US" dirty="0">
                          <a:ln>
                            <a:noFill/>
                          </a:ln>
                          <a:solidFill>
                            <a:schemeClr val="accent4"/>
                          </a:solidFill>
                        </a:rPr>
                        <a:t>1</a:t>
                      </a:r>
                      <a:r>
                        <a:rPr lang="en-US" dirty="0">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tx1"/>
                          </a:solidFill>
                        </a:rPr>
                        <a:t>000</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tx1"/>
                          </a:solidFill>
                        </a:rPr>
                        <a:t>00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tx1"/>
                          </a:solidFill>
                        </a:rPr>
                        <a:t>0</a:t>
                      </a:r>
                      <a:r>
                        <a:rPr lang="en-US" dirty="0">
                          <a:solidFill>
                            <a:srgbClr val="00A24A"/>
                          </a:solidFill>
                        </a:rPr>
                        <a:t>1</a:t>
                      </a:r>
                      <a:r>
                        <a:rPr lang="en-US" dirty="0">
                          <a:solidFill>
                            <a:schemeClr val="tx1"/>
                          </a:solidFill>
                        </a:rPr>
                        <a:t>0</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tx1"/>
                          </a:solidFill>
                        </a:rPr>
                        <a:t>0</a:t>
                      </a:r>
                      <a:r>
                        <a:rPr lang="en-US" dirty="0">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accent4"/>
                          </a:solidFill>
                        </a:rPr>
                        <a:t>1</a:t>
                      </a:r>
                      <a:r>
                        <a:rPr lang="en-US" dirty="0">
                          <a:solidFill>
                            <a:schemeClr val="tx1"/>
                          </a:solidFill>
                        </a:rPr>
                        <a:t>00</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accent4"/>
                          </a:solidFill>
                        </a:rPr>
                        <a:t>1</a:t>
                      </a:r>
                      <a:r>
                        <a:rPr lang="en-US" dirty="0">
                          <a:solidFill>
                            <a:schemeClr val="tx1"/>
                          </a:solidFill>
                        </a:rPr>
                        <a:t>0</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accent4"/>
                          </a:solidFill>
                        </a:rPr>
                        <a:t>1</a:t>
                      </a:r>
                      <a:r>
                        <a:rPr lang="en-US" dirty="0">
                          <a:solidFill>
                            <a:srgbClr val="00A24A"/>
                          </a:solidFill>
                        </a:rPr>
                        <a:t>1</a:t>
                      </a:r>
                      <a:r>
                        <a:rPr lang="en-US" dirty="0">
                          <a:solidFill>
                            <a:schemeClr val="tx1"/>
                          </a:solidFill>
                        </a:rPr>
                        <a:t>0</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7030A0"/>
                          </a:solidFill>
                        </a:rPr>
                        <a:t>1</a:t>
                      </a:r>
                      <a:r>
                        <a:rPr lang="en-US" dirty="0">
                          <a:solidFill>
                            <a:schemeClr val="accent4"/>
                          </a:solidFill>
                        </a:rPr>
                        <a:t>1</a:t>
                      </a:r>
                      <a:r>
                        <a:rPr lang="en-US" dirty="0">
                          <a:solidFill>
                            <a:srgbClr val="00A24A"/>
                          </a:solidFill>
                        </a:rPr>
                        <a:t>1</a:t>
                      </a:r>
                      <a:r>
                        <a:rPr lang="en-US" dirty="0">
                          <a:solidFill>
                            <a:srgbClr val="FF0000"/>
                          </a:solidFill>
                        </a:rPr>
                        <a:t>1</a:t>
                      </a:r>
                    </a:p>
                  </a:txBody>
                  <a:tcPr>
                    <a:lnT w="381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1144603"/>
                  </a:ext>
                </a:extLst>
              </a:tr>
              <a:tr h="370840">
                <a:tc vMerge="1">
                  <a:txBody>
                    <a:bodyPr/>
                    <a:lstStyle/>
                    <a:p>
                      <a:endParaRPr lang="en-US" dirty="0">
                        <a:solidFill>
                          <a:schemeClr val="bg1"/>
                        </a:solidFill>
                      </a:endParaRPr>
                    </a:p>
                  </a:txBody>
                  <a:tcPr>
                    <a:lnT w="381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r>
                        <a:rPr lang="en-US" dirty="0"/>
                        <a:t>P1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D1</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P3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D2</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D3</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t>D4</a:t>
                      </a:r>
                      <a:endParaRPr lang="en-US" dirty="0">
                        <a:solidFill>
                          <a:schemeClr val="bg1"/>
                        </a:solidFill>
                      </a:endParaRP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P4</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D5</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D6</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D7</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D8</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D9</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D10</a:t>
                      </a:r>
                    </a:p>
                  </a:txBody>
                  <a:tcPr>
                    <a:lnT w="12700" cap="flat" cmpd="sng" algn="ctr">
                      <a:solidFill>
                        <a:schemeClr val="tx1"/>
                      </a:solidFill>
                      <a:prstDash val="solid"/>
                      <a:round/>
                      <a:headEnd type="none" w="med" len="med"/>
                      <a:tailEnd type="none" w="med" len="med"/>
                    </a:lnT>
                  </a:tcPr>
                </a:tc>
                <a:tc>
                  <a:txBody>
                    <a:bodyPr/>
                    <a:lstStyle/>
                    <a:p>
                      <a:r>
                        <a:rPr lang="en-US" dirty="0">
                          <a:solidFill>
                            <a:schemeClr val="tx1"/>
                          </a:solidFill>
                        </a:rPr>
                        <a:t>D11</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85071695"/>
                  </a:ext>
                </a:extLst>
              </a:tr>
              <a:tr h="370840">
                <a:tc>
                  <a:txBody>
                    <a:bodyPr/>
                    <a:lstStyle/>
                    <a:p>
                      <a:r>
                        <a:rPr lang="en-US" dirty="0">
                          <a:solidFill>
                            <a:srgbClr val="FF0000"/>
                          </a:solidFill>
                        </a:rPr>
                        <a:t>P1</a:t>
                      </a:r>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p>
                  </a:txBody>
                  <a:tcPr/>
                </a:tc>
                <a:tc>
                  <a:txBody>
                    <a:bodyPr/>
                    <a:lstStyle/>
                    <a:p>
                      <a:pPr algn="ctr"/>
                      <a:r>
                        <a:rPr lang="en-US" dirty="0"/>
                        <a:t>Y</a:t>
                      </a:r>
                    </a:p>
                  </a:txBody>
                  <a:tcPr>
                    <a:solidFill>
                      <a:srgbClr val="FFB7BA"/>
                    </a:solid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rgbClr val="FFB7BA"/>
                    </a:solid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rgbClr val="FFB7BA"/>
                    </a:solid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rgbClr val="FFB7BA"/>
                    </a:solid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rgbClr val="FFB7BA"/>
                    </a:solidFill>
                  </a:tcPr>
                </a:tc>
                <a:extLst>
                  <a:ext uri="{0D108BD9-81ED-4DB2-BD59-A6C34878D82A}">
                    <a16:rowId xmlns:a16="http://schemas.microsoft.com/office/drawing/2014/main" val="2762556192"/>
                  </a:ext>
                </a:extLst>
              </a:tr>
              <a:tr h="370840">
                <a:tc>
                  <a:txBody>
                    <a:bodyPr/>
                    <a:lstStyle/>
                    <a:p>
                      <a:r>
                        <a:rPr lang="en-US" dirty="0">
                          <a:solidFill>
                            <a:srgbClr val="00A24A"/>
                          </a:solidFill>
                        </a:rPr>
                        <a:t>P2</a:t>
                      </a:r>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6">
                        <a:lumMod val="40000"/>
                        <a:lumOff val="60000"/>
                      </a:schemeClr>
                    </a:solidFill>
                  </a:tcPr>
                </a:tc>
                <a:tc>
                  <a:txBody>
                    <a:bodyPr/>
                    <a:lstStyle/>
                    <a:p>
                      <a:pPr algn="ctr"/>
                      <a:r>
                        <a:rPr lang="en-US" dirty="0"/>
                        <a:t>Y</a:t>
                      </a:r>
                    </a:p>
                  </a:txBody>
                  <a:tcPr>
                    <a:solidFill>
                      <a:schemeClr val="accent6">
                        <a:lumMod val="40000"/>
                        <a:lumOff val="60000"/>
                      </a:schemeClr>
                    </a:solid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chemeClr val="accent6">
                        <a:lumMod val="40000"/>
                        <a:lumOff val="60000"/>
                      </a:schemeClr>
                    </a:solidFill>
                  </a:tcPr>
                </a:tc>
                <a:tc>
                  <a:txBody>
                    <a:bodyPr/>
                    <a:lstStyle/>
                    <a:p>
                      <a:pPr algn="ctr"/>
                      <a:r>
                        <a:rPr lang="en-US" dirty="0">
                          <a:solidFill>
                            <a:schemeClr val="tx1"/>
                          </a:solidFill>
                        </a:rPr>
                        <a:t>Y</a:t>
                      </a:r>
                    </a:p>
                  </a:txBody>
                  <a:tcPr>
                    <a:solidFill>
                      <a:schemeClr val="accent6">
                        <a:lumMod val="40000"/>
                        <a:lumOff val="60000"/>
                      </a:schemeClr>
                    </a:solid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chemeClr val="accent6">
                        <a:lumMod val="40000"/>
                        <a:lumOff val="60000"/>
                      </a:schemeClr>
                    </a:solidFill>
                  </a:tcPr>
                </a:tc>
                <a:tc>
                  <a:txBody>
                    <a:bodyPr/>
                    <a:lstStyle/>
                    <a:p>
                      <a:pPr algn="ctr"/>
                      <a:r>
                        <a:rPr lang="en-US" dirty="0">
                          <a:solidFill>
                            <a:schemeClr val="tx1"/>
                          </a:solidFill>
                        </a:rPr>
                        <a:t>Y</a:t>
                      </a:r>
                    </a:p>
                  </a:txBody>
                  <a:tcPr>
                    <a:solidFill>
                      <a:schemeClr val="accent6">
                        <a:lumMod val="40000"/>
                        <a:lumOff val="60000"/>
                      </a:schemeClr>
                    </a:solidFill>
                  </a:tcPr>
                </a:tc>
                <a:extLst>
                  <a:ext uri="{0D108BD9-81ED-4DB2-BD59-A6C34878D82A}">
                    <a16:rowId xmlns:a16="http://schemas.microsoft.com/office/drawing/2014/main" val="4011310076"/>
                  </a:ext>
                </a:extLst>
              </a:tr>
              <a:tr h="370840">
                <a:tc>
                  <a:txBody>
                    <a:bodyPr/>
                    <a:lstStyle/>
                    <a:p>
                      <a:r>
                        <a:rPr lang="en-US" dirty="0">
                          <a:solidFill>
                            <a:schemeClr val="accent4"/>
                          </a:solidFill>
                        </a:rPr>
                        <a:t>P3</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r>
                        <a:rPr lang="en-US" dirty="0"/>
                        <a:t>Y</a:t>
                      </a:r>
                    </a:p>
                  </a:txBody>
                  <a:tcPr>
                    <a:solidFill>
                      <a:schemeClr val="accent4">
                        <a:lumMod val="40000"/>
                        <a:lumOff val="60000"/>
                      </a:schemeClr>
                    </a:solid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chemeClr val="accent4">
                        <a:lumMod val="40000"/>
                        <a:lumOff val="60000"/>
                      </a:schemeClr>
                    </a:solidFill>
                  </a:tcPr>
                </a:tc>
                <a:tc>
                  <a:txBody>
                    <a:bodyPr/>
                    <a:lstStyle/>
                    <a:p>
                      <a:pPr algn="ctr"/>
                      <a:r>
                        <a:rPr lang="en-US" dirty="0">
                          <a:solidFill>
                            <a:schemeClr val="tx1"/>
                          </a:solidFill>
                        </a:rPr>
                        <a:t>Y</a:t>
                      </a:r>
                    </a:p>
                  </a:txBody>
                  <a:tcPr>
                    <a:solidFill>
                      <a:schemeClr val="accent4">
                        <a:lumMod val="40000"/>
                        <a:lumOff val="60000"/>
                      </a:schemeClr>
                    </a:solidFill>
                  </a:tcPr>
                </a:tc>
                <a:tc>
                  <a:txBody>
                    <a:bodyPr/>
                    <a:lstStyle/>
                    <a:p>
                      <a:pPr algn="ctr"/>
                      <a:r>
                        <a:rPr lang="en-US" dirty="0">
                          <a:solidFill>
                            <a:schemeClr val="tx1"/>
                          </a:solidFill>
                        </a:rPr>
                        <a:t>Y</a:t>
                      </a:r>
                    </a:p>
                  </a:txBody>
                  <a:tcPr>
                    <a:solidFill>
                      <a:schemeClr val="accent4">
                        <a:lumMod val="40000"/>
                        <a:lumOff val="60000"/>
                      </a:schemeClr>
                    </a:solidFill>
                  </a:tcPr>
                </a:tc>
                <a:tc>
                  <a:txBody>
                    <a:bodyPr/>
                    <a:lstStyle/>
                    <a:p>
                      <a:pPr algn="ctr"/>
                      <a:r>
                        <a:rPr lang="en-US" dirty="0">
                          <a:solidFill>
                            <a:schemeClr val="tx1"/>
                          </a:solidFill>
                        </a:rPr>
                        <a:t>Y</a:t>
                      </a:r>
                    </a:p>
                  </a:txBody>
                  <a:tcPr>
                    <a:solidFill>
                      <a:schemeClr val="accent4">
                        <a:lumMod val="40000"/>
                        <a:lumOff val="60000"/>
                      </a:schemeClr>
                    </a:solidFill>
                  </a:tcPr>
                </a:tc>
                <a:extLst>
                  <a:ext uri="{0D108BD9-81ED-4DB2-BD59-A6C34878D82A}">
                    <a16:rowId xmlns:a16="http://schemas.microsoft.com/office/drawing/2014/main" val="3464189593"/>
                  </a:ext>
                </a:extLst>
              </a:tr>
              <a:tr h="370840">
                <a:tc>
                  <a:txBody>
                    <a:bodyPr/>
                    <a:lstStyle/>
                    <a:p>
                      <a:r>
                        <a:rPr lang="en-US" dirty="0">
                          <a:solidFill>
                            <a:srgbClr val="7030A0"/>
                          </a:solidFill>
                        </a:rPr>
                        <a:t>P4</a:t>
                      </a:r>
                    </a:p>
                  </a:txBody>
                  <a:tcPr/>
                </a:tc>
                <a:tc>
                  <a:txBody>
                    <a:bodyPr/>
                    <a:lstStyle/>
                    <a:p>
                      <a:pPr algn="ctr"/>
                      <a:endParaRPr lang="en-US" dirty="0">
                        <a:solidFill>
                          <a:schemeClr val="tx1"/>
                        </a:solidFill>
                      </a:endParaRPr>
                    </a:p>
                  </a:txBody>
                  <a:tcPr/>
                </a:tc>
                <a:tc>
                  <a:txBody>
                    <a:bodyPr/>
                    <a:lstStyle/>
                    <a:p>
                      <a:pPr algn="ctr"/>
                      <a:endParaRPr lang="en-US" dirty="0">
                        <a:solidFill>
                          <a:schemeClr val="tx1"/>
                        </a:solidFill>
                      </a:endParaRPr>
                    </a:p>
                  </a:txBody>
                  <a:tcPr/>
                </a:tc>
                <a:tc>
                  <a:txBody>
                    <a:bodyPr/>
                    <a:lstStyle/>
                    <a:p>
                      <a:pPr algn="ctr"/>
                      <a:endParaRPr lang="en-US" dirty="0">
                        <a:solidFill>
                          <a:schemeClr val="tx1"/>
                        </a:solidFill>
                      </a:endParaRPr>
                    </a:p>
                  </a:txBody>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no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tc>
                  <a:txBody>
                    <a:bodyPr/>
                    <a:lstStyle/>
                    <a:p>
                      <a:pPr algn="ctr"/>
                      <a:r>
                        <a:rPr lang="en-US" dirty="0">
                          <a:solidFill>
                            <a:schemeClr val="tx1"/>
                          </a:solidFill>
                        </a:rPr>
                        <a:t>Y</a:t>
                      </a:r>
                    </a:p>
                  </a:txBody>
                  <a:tcPr>
                    <a:solidFill>
                      <a:srgbClr val="E3C7FF"/>
                    </a:solidFill>
                  </a:tcPr>
                </a:tc>
                <a:extLst>
                  <a:ext uri="{0D108BD9-81ED-4DB2-BD59-A6C34878D82A}">
                    <a16:rowId xmlns:a16="http://schemas.microsoft.com/office/drawing/2014/main" val="784767868"/>
                  </a:ext>
                </a:extLst>
              </a:tr>
            </a:tbl>
          </a:graphicData>
        </a:graphic>
      </p:graphicFrame>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3B5B9533-25F9-0444-BDF4-1B5D0153C6D1}"/>
                  </a:ext>
                </a:extLst>
              </p:cNvPr>
              <p:cNvSpPr txBox="1"/>
              <p:nvPr/>
            </p:nvSpPr>
            <p:spPr>
              <a:xfrm>
                <a:off x="6177344" y="1782308"/>
                <a:ext cx="5782668" cy="2554545"/>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r>
                      <m:rPr>
                        <m:sty m:val="p"/>
                      </m:rPr>
                      <a:rPr lang="en-US" sz="2000">
                        <a:latin typeface="Cambria Math" panose="02040503050406030204" pitchFamily="18" charset="0"/>
                      </a:rPr>
                      <m:t>p</m:t>
                    </m:r>
                    <m:r>
                      <a:rPr lang="en-US" sz="2000" i="1">
                        <a:latin typeface="Cambria Math" panose="02040503050406030204" pitchFamily="18" charset="0"/>
                      </a:rPr>
                      <m:t>≥</m:t>
                    </m:r>
                    <m:func>
                      <m:funcPr>
                        <m:ctrlPr>
                          <a:rPr lang="en-US" sz="2000" i="1">
                            <a:latin typeface="Cambria Math" panose="02040503050406030204" pitchFamily="18" charset="0"/>
                          </a:rPr>
                        </m:ctrlPr>
                      </m:funcPr>
                      <m:fName>
                        <m:sSub>
                          <m:sSubPr>
                            <m:ctrlPr>
                              <a:rPr lang="en-US" sz="2000" i="1">
                                <a:latin typeface="Cambria Math" panose="02040503050406030204" pitchFamily="18" charset="0"/>
                              </a:rPr>
                            </m:ctrlPr>
                          </m:sSubPr>
                          <m:e>
                            <m:r>
                              <m:rPr>
                                <m:sty m:val="p"/>
                              </m:rPr>
                              <a:rPr lang="en-US" sz="2000">
                                <a:latin typeface="Cambria Math" panose="02040503050406030204" pitchFamily="18" charset="0"/>
                              </a:rPr>
                              <m:t>log</m:t>
                            </m:r>
                          </m:e>
                          <m:sub>
                            <m:r>
                              <a:rPr lang="en-US" sz="2000" i="1">
                                <a:latin typeface="Cambria Math" panose="02040503050406030204" pitchFamily="18" charset="0"/>
                              </a:rPr>
                              <m:t>2</m:t>
                            </m:r>
                          </m:sub>
                        </m:sSub>
                      </m:fName>
                      <m:e>
                        <m:d>
                          <m:dPr>
                            <m:ctrlPr>
                              <a:rPr lang="en-US" sz="2000" i="1">
                                <a:latin typeface="Cambria Math" panose="02040503050406030204" pitchFamily="18" charset="0"/>
                              </a:rPr>
                            </m:ctrlPr>
                          </m:dPr>
                          <m:e>
                            <m:r>
                              <a:rPr lang="en-US" sz="2000" i="1">
                                <a:latin typeface="Cambria Math" panose="02040503050406030204" pitchFamily="18" charset="0"/>
                              </a:rPr>
                              <m:t>16</m:t>
                            </m:r>
                          </m:e>
                        </m:d>
                      </m:e>
                    </m:func>
                  </m:oMath>
                </a14:m>
                <a:r>
                  <a:rPr lang="en-US" sz="2000" dirty="0"/>
                  <a:t>, </a:t>
                </a:r>
                <a14:m>
                  <m:oMath xmlns:m="http://schemas.openxmlformats.org/officeDocument/2006/math">
                    <m:r>
                      <m:rPr>
                        <m:sty m:val="p"/>
                      </m:rPr>
                      <a:rPr lang="en-US" sz="2000">
                        <a:latin typeface="Cambria Math" panose="02040503050406030204" pitchFamily="18" charset="0"/>
                      </a:rPr>
                      <m:t>p</m:t>
                    </m:r>
                    <m:r>
                      <a:rPr lang="en-US" sz="2000" i="1">
                        <a:latin typeface="Cambria Math" panose="02040503050406030204" pitchFamily="18" charset="0"/>
                      </a:rPr>
                      <m:t>≥</m:t>
                    </m:r>
                    <m:r>
                      <a:rPr lang="en-US" sz="2000" i="1">
                        <a:latin typeface="Cambria Math" panose="02040503050406030204" pitchFamily="18" charset="0"/>
                      </a:rPr>
                      <m:t>4</m:t>
                    </m:r>
                  </m:oMath>
                </a14:m>
                <a:endParaRPr lang="en-US" sz="2000" dirty="0"/>
              </a:p>
              <a:p>
                <a:pPr marL="285750" indent="-285750">
                  <a:buFont typeface="Arial" panose="020B0604020202020204" pitchFamily="34" charset="0"/>
                  <a:buChar char="•"/>
                </a:pPr>
                <a:r>
                  <a:rPr lang="en-US" sz="2000" dirty="0"/>
                  <a:t>Therefore, the 15 bit Hamming code contains 4 parity bits and 11 data bits</a:t>
                </a:r>
              </a:p>
              <a:p>
                <a:pPr marL="285750" indent="-285750">
                  <a:buFont typeface="Arial" panose="020B0604020202020204" pitchFamily="34" charset="0"/>
                  <a:buChar char="•"/>
                </a:pPr>
                <a:r>
                  <a:rPr lang="en-US" sz="2000" dirty="0"/>
                  <a:t>The rate of this code is 11/15 = 0.733</a:t>
                </a:r>
              </a:p>
              <a:p>
                <a:pPr marL="285750" indent="-285750">
                  <a:buFont typeface="Arial" panose="020B0604020202020204" pitchFamily="34" charset="0"/>
                  <a:buChar char="•"/>
                </a:pPr>
                <a:r>
                  <a:rPr lang="en-US" sz="2000" dirty="0"/>
                  <a:t>Compare this to the 7 bit code which had a rate of 4/7 = 0.571</a:t>
                </a:r>
              </a:p>
              <a:p>
                <a:pPr marL="285750" indent="-285750">
                  <a:buFont typeface="Arial" panose="020B0604020202020204" pitchFamily="34" charset="0"/>
                  <a:buChar char="•"/>
                </a:pPr>
                <a:r>
                  <a:rPr lang="en-US" sz="2000" dirty="0"/>
                  <a:t>Parity bits go into positions that are powers of 2</a:t>
                </a:r>
              </a:p>
              <a:p>
                <a:pPr marL="285750" indent="-285750">
                  <a:buFont typeface="Arial" panose="020B0604020202020204" pitchFamily="34" charset="0"/>
                  <a:buChar char="•"/>
                </a:pPr>
                <a:endParaRPr lang="en-US" sz="2000" dirty="0"/>
              </a:p>
            </p:txBody>
          </p:sp>
        </mc:Choice>
        <mc:Fallback>
          <p:sp>
            <p:nvSpPr>
              <p:cNvPr id="4" name="TextBox 3">
                <a:extLst>
                  <a:ext uri="{FF2B5EF4-FFF2-40B4-BE49-F238E27FC236}">
                    <a16:creationId xmlns:a16="http://schemas.microsoft.com/office/drawing/2014/main" id="{3B5B9533-25F9-0444-BDF4-1B5D0153C6D1}"/>
                  </a:ext>
                </a:extLst>
              </p:cNvPr>
              <p:cNvSpPr txBox="1">
                <a:spLocks noRot="1" noChangeAspect="1" noMove="1" noResize="1" noEditPoints="1" noAdjustHandles="1" noChangeArrowheads="1" noChangeShapeType="1" noTextEdit="1"/>
              </p:cNvSpPr>
              <p:nvPr/>
            </p:nvSpPr>
            <p:spPr>
              <a:xfrm>
                <a:off x="6177344" y="1782308"/>
                <a:ext cx="5782668" cy="2554545"/>
              </a:xfrm>
              <a:prstGeom prst="rect">
                <a:avLst/>
              </a:prstGeom>
              <a:blipFill>
                <a:blip r:embed="rId4"/>
                <a:stretch>
                  <a:fillRect l="-656" t="-990"/>
                </a:stretch>
              </a:blipFill>
            </p:spPr>
            <p:txBody>
              <a:bodyPr/>
              <a:lstStyle/>
              <a:p>
                <a:r>
                  <a:rPr lang="en-US">
                    <a:noFill/>
                  </a:rPr>
                  <a:t> </a:t>
                </a:r>
              </a:p>
            </p:txBody>
          </p:sp>
        </mc:Fallback>
      </mc:AlternateContent>
    </p:spTree>
    <p:extLst>
      <p:ext uri="{BB962C8B-B14F-4D97-AF65-F5344CB8AC3E}">
        <p14:creationId xmlns:p14="http://schemas.microsoft.com/office/powerpoint/2010/main" val="946534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4C67F-8469-3443-B535-3A35A3304140}"/>
              </a:ext>
            </a:extLst>
          </p:cNvPr>
          <p:cNvSpPr>
            <a:spLocks noGrp="1"/>
          </p:cNvSpPr>
          <p:nvPr>
            <p:ph type="title"/>
          </p:nvPr>
        </p:nvSpPr>
        <p:spPr/>
        <p:txBody>
          <a:bodyPr/>
          <a:lstStyle/>
          <a:p>
            <a:r>
              <a:rPr lang="en-US" dirty="0"/>
              <a:t>Faults</a:t>
            </a:r>
          </a:p>
        </p:txBody>
      </p:sp>
      <p:sp>
        <p:nvSpPr>
          <p:cNvPr id="3" name="Content Placeholder 2">
            <a:extLst>
              <a:ext uri="{FF2B5EF4-FFF2-40B4-BE49-F238E27FC236}">
                <a16:creationId xmlns:a16="http://schemas.microsoft.com/office/drawing/2014/main" id="{0DC1E1BC-B4AF-1F4F-9BC8-9895D1BDB27C}"/>
              </a:ext>
            </a:extLst>
          </p:cNvPr>
          <p:cNvSpPr>
            <a:spLocks noGrp="1"/>
          </p:cNvSpPr>
          <p:nvPr>
            <p:ph type="body" idx="1"/>
          </p:nvPr>
        </p:nvSpPr>
        <p:spPr/>
        <p:txBody>
          <a:bodyPr/>
          <a:lstStyle/>
          <a:p>
            <a:r>
              <a:rPr lang="en-US" dirty="0"/>
              <a:t>Ideally, every device would behave exactly as we had envisioned it.  However, the real world has other plans!</a:t>
            </a:r>
          </a:p>
        </p:txBody>
      </p:sp>
    </p:spTree>
    <p:extLst>
      <p:ext uri="{BB962C8B-B14F-4D97-AF65-F5344CB8AC3E}">
        <p14:creationId xmlns:p14="http://schemas.microsoft.com/office/powerpoint/2010/main" val="1687715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33A1A-2AFA-EF4B-938B-D5025341D1E9}"/>
              </a:ext>
            </a:extLst>
          </p:cNvPr>
          <p:cNvSpPr>
            <a:spLocks noGrp="1"/>
          </p:cNvSpPr>
          <p:nvPr>
            <p:ph type="title"/>
          </p:nvPr>
        </p:nvSpPr>
        <p:spPr/>
        <p:txBody>
          <a:bodyPr>
            <a:normAutofit/>
          </a:bodyPr>
          <a:lstStyle/>
          <a:p>
            <a:r>
              <a:rPr lang="en-US" dirty="0"/>
              <a:t>Design Bugs (ex. logic bugs, timing closure bugs, power draw)</a:t>
            </a:r>
          </a:p>
        </p:txBody>
      </p:sp>
      <p:sp>
        <p:nvSpPr>
          <p:cNvPr id="3" name="Content Placeholder 2">
            <a:extLst>
              <a:ext uri="{FF2B5EF4-FFF2-40B4-BE49-F238E27FC236}">
                <a16:creationId xmlns:a16="http://schemas.microsoft.com/office/drawing/2014/main" id="{8F283833-9D51-FC41-81DD-3AA270EE84AC}"/>
              </a:ext>
            </a:extLst>
          </p:cNvPr>
          <p:cNvSpPr>
            <a:spLocks noGrp="1"/>
          </p:cNvSpPr>
          <p:nvPr>
            <p:ph idx="1"/>
          </p:nvPr>
        </p:nvSpPr>
        <p:spPr/>
        <p:txBody>
          <a:bodyPr>
            <a:normAutofit fontScale="77500" lnSpcReduction="20000"/>
          </a:bodyPr>
          <a:lstStyle/>
          <a:p>
            <a:r>
              <a:rPr lang="en-US" dirty="0"/>
              <a:t>Timing bugs can be identified through timing analysis.</a:t>
            </a:r>
          </a:p>
          <a:p>
            <a:pPr lvl="1"/>
            <a:r>
              <a:rPr lang="en-US" dirty="0" err="1"/>
              <a:t>Vivado</a:t>
            </a:r>
            <a:r>
              <a:rPr lang="en-US" dirty="0"/>
              <a:t> and </a:t>
            </a:r>
            <a:r>
              <a:rPr lang="en-US" dirty="0" err="1"/>
              <a:t>icc</a:t>
            </a:r>
            <a:r>
              <a:rPr lang="en-US" dirty="0"/>
              <a:t>/Primetime do this for you and provide a timing report.</a:t>
            </a:r>
          </a:p>
          <a:p>
            <a:pPr lvl="1"/>
            <a:r>
              <a:rPr lang="en-US" dirty="0"/>
              <a:t>The design is modified and the timing analysis is re-run until no timing errors exist</a:t>
            </a:r>
          </a:p>
          <a:p>
            <a:r>
              <a:rPr lang="en-US" dirty="0"/>
              <a:t>Power use can be estimated through power analysis</a:t>
            </a:r>
          </a:p>
          <a:p>
            <a:pPr lvl="1"/>
            <a:r>
              <a:rPr lang="en-US" dirty="0"/>
              <a:t>Basis analysis assumes some average transistor activity</a:t>
            </a:r>
          </a:p>
          <a:p>
            <a:pPr lvl="1"/>
            <a:r>
              <a:rPr lang="en-US" dirty="0"/>
              <a:t>More accurate analysis can be attained by capturing simulations of real workloads to derive realistic transistor activity factors</a:t>
            </a:r>
          </a:p>
          <a:p>
            <a:pPr lvl="1"/>
            <a:r>
              <a:rPr lang="en-US" dirty="0" err="1"/>
              <a:t>Vivado</a:t>
            </a:r>
            <a:r>
              <a:rPr lang="en-US" dirty="0"/>
              <a:t> and </a:t>
            </a:r>
            <a:r>
              <a:rPr lang="en-US" dirty="0" err="1"/>
              <a:t>icc</a:t>
            </a:r>
            <a:r>
              <a:rPr lang="en-US" dirty="0"/>
              <a:t>/</a:t>
            </a:r>
            <a:r>
              <a:rPr lang="en-US" dirty="0" err="1"/>
              <a:t>PrimetimePx</a:t>
            </a:r>
            <a:r>
              <a:rPr lang="en-US" dirty="0"/>
              <a:t> can do both of these for you</a:t>
            </a:r>
          </a:p>
          <a:p>
            <a:r>
              <a:rPr lang="en-US" dirty="0"/>
              <a:t>Logic bugs can be caught during the design phase through testing and formal methods</a:t>
            </a:r>
          </a:p>
          <a:p>
            <a:pPr lvl="1"/>
            <a:r>
              <a:rPr lang="en-US" dirty="0"/>
              <a:t>Verilog testbenches which can be run in </a:t>
            </a:r>
            <a:r>
              <a:rPr lang="en-US" dirty="0" err="1"/>
              <a:t>vcs</a:t>
            </a:r>
            <a:r>
              <a:rPr lang="en-US" dirty="0"/>
              <a:t>, </a:t>
            </a:r>
            <a:r>
              <a:rPr lang="en-US" dirty="0" err="1"/>
              <a:t>ModelSim</a:t>
            </a:r>
            <a:r>
              <a:rPr lang="en-US" dirty="0"/>
              <a:t>, and </a:t>
            </a:r>
            <a:r>
              <a:rPr lang="en-US" dirty="0" err="1"/>
              <a:t>Vivado</a:t>
            </a:r>
            <a:r>
              <a:rPr lang="en-US" dirty="0"/>
              <a:t> Simulator</a:t>
            </a:r>
          </a:p>
          <a:p>
            <a:r>
              <a:rPr lang="en-US" dirty="0"/>
              <a:t>Checking that tools do not introduce bugs in your design</a:t>
            </a:r>
          </a:p>
          <a:p>
            <a:pPr lvl="1"/>
            <a:r>
              <a:rPr lang="en-US" dirty="0"/>
              <a:t>Formal verification of the equivalence of 2 designs and simulation of theoretically equivalent systems are some common strategies</a:t>
            </a:r>
          </a:p>
          <a:p>
            <a:pPr lvl="1"/>
            <a:r>
              <a:rPr lang="en-US" dirty="0"/>
              <a:t>Formality is a formal verification tool by Synopsys</a:t>
            </a:r>
          </a:p>
          <a:p>
            <a:endParaRPr lang="en-US" dirty="0"/>
          </a:p>
        </p:txBody>
      </p:sp>
    </p:spTree>
    <p:extLst>
      <p:ext uri="{BB962C8B-B14F-4D97-AF65-F5344CB8AC3E}">
        <p14:creationId xmlns:p14="http://schemas.microsoft.com/office/powerpoint/2010/main" val="861867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12CBC-6B2F-1D44-BB3F-6D3E3043A597}"/>
              </a:ext>
            </a:extLst>
          </p:cNvPr>
          <p:cNvSpPr>
            <a:spLocks noGrp="1"/>
          </p:cNvSpPr>
          <p:nvPr>
            <p:ph type="title"/>
          </p:nvPr>
        </p:nvSpPr>
        <p:spPr/>
        <p:txBody>
          <a:bodyPr/>
          <a:lstStyle/>
          <a:p>
            <a:r>
              <a:rPr lang="en-US" dirty="0"/>
              <a:t>Manufacturing Defects</a:t>
            </a:r>
          </a:p>
        </p:txBody>
      </p:sp>
      <p:sp>
        <p:nvSpPr>
          <p:cNvPr id="3" name="Content Placeholder 2">
            <a:extLst>
              <a:ext uri="{FF2B5EF4-FFF2-40B4-BE49-F238E27FC236}">
                <a16:creationId xmlns:a16="http://schemas.microsoft.com/office/drawing/2014/main" id="{F9247509-5950-684D-B357-D19A01E5A6D3}"/>
              </a:ext>
            </a:extLst>
          </p:cNvPr>
          <p:cNvSpPr>
            <a:spLocks noGrp="1"/>
          </p:cNvSpPr>
          <p:nvPr>
            <p:ph sz="half" idx="1"/>
          </p:nvPr>
        </p:nvSpPr>
        <p:spPr/>
        <p:txBody>
          <a:bodyPr>
            <a:normAutofit fontScale="77500" lnSpcReduction="20000"/>
          </a:bodyPr>
          <a:lstStyle/>
          <a:p>
            <a:r>
              <a:rPr lang="en-US" dirty="0"/>
              <a:t>A lot can go wrong when producing an IC</a:t>
            </a:r>
          </a:p>
          <a:p>
            <a:pPr lvl="1"/>
            <a:r>
              <a:rPr lang="en-US" dirty="0"/>
              <a:t>Wires can fuse</a:t>
            </a:r>
          </a:p>
          <a:p>
            <a:pPr lvl="1"/>
            <a:r>
              <a:rPr lang="en-US" dirty="0"/>
              <a:t>Impurities can contaminate the product</a:t>
            </a:r>
          </a:p>
          <a:p>
            <a:pPr lvl="1"/>
            <a:r>
              <a:rPr lang="en-US" dirty="0"/>
              <a:t>Process variations across runs, across shots of a mask, …</a:t>
            </a:r>
          </a:p>
          <a:p>
            <a:r>
              <a:rPr lang="en-US" dirty="0"/>
              <a:t>Attempts are made to limit these effects at the fab (factory)</a:t>
            </a:r>
          </a:p>
          <a:p>
            <a:pPr lvl="1"/>
            <a:r>
              <a:rPr lang="en-US" dirty="0"/>
              <a:t>Limiting contamination by manufacturing in a Cleanroom with employees wearing special cleanroom attire</a:t>
            </a:r>
          </a:p>
          <a:p>
            <a:pPr lvl="1"/>
            <a:r>
              <a:rPr lang="en-US" dirty="0"/>
              <a:t>Source heavily controlled materials and perform extensive incoming quality control</a:t>
            </a:r>
          </a:p>
          <a:p>
            <a:pPr lvl="1"/>
            <a:r>
              <a:rPr lang="en-US" dirty="0"/>
              <a:t>Maintaining machines involved in production to high standards</a:t>
            </a:r>
          </a:p>
          <a:p>
            <a:pPr lvl="1"/>
            <a:r>
              <a:rPr lang="en-US" dirty="0"/>
              <a:t>Modeling process variations and their effects</a:t>
            </a:r>
          </a:p>
          <a:p>
            <a:pPr lvl="2"/>
            <a:r>
              <a:rPr lang="en-US" dirty="0"/>
              <a:t>Some models provided to IC designers</a:t>
            </a:r>
          </a:p>
        </p:txBody>
      </p:sp>
      <p:pic>
        <p:nvPicPr>
          <p:cNvPr id="5" name="Content Placeholder 4">
            <a:extLst>
              <a:ext uri="{FF2B5EF4-FFF2-40B4-BE49-F238E27FC236}">
                <a16:creationId xmlns:a16="http://schemas.microsoft.com/office/drawing/2014/main" id="{BBCF6B91-0826-FC40-A56A-AD676A025C46}"/>
              </a:ext>
            </a:extLst>
          </p:cNvPr>
          <p:cNvPicPr>
            <a:picLocks noGrp="1" noChangeAspect="1"/>
          </p:cNvPicPr>
          <p:nvPr>
            <p:ph sz="half" idx="2"/>
          </p:nvPr>
        </p:nvPicPr>
        <p:blipFill>
          <a:blip r:embed="rId3"/>
          <a:stretch>
            <a:fillRect/>
          </a:stretch>
        </p:blipFill>
        <p:spPr>
          <a:xfrm>
            <a:off x="6172200" y="1825625"/>
            <a:ext cx="5181600" cy="3443844"/>
          </a:xfrm>
          <a:prstGeom prst="rect">
            <a:avLst/>
          </a:prstGeom>
        </p:spPr>
      </p:pic>
      <p:sp>
        <p:nvSpPr>
          <p:cNvPr id="6" name="TextBox 5">
            <a:extLst>
              <a:ext uri="{FF2B5EF4-FFF2-40B4-BE49-F238E27FC236}">
                <a16:creationId xmlns:a16="http://schemas.microsoft.com/office/drawing/2014/main" id="{FFD04138-A027-3A4C-8DD4-52D5C240E62A}"/>
              </a:ext>
            </a:extLst>
          </p:cNvPr>
          <p:cNvSpPr txBox="1"/>
          <p:nvPr/>
        </p:nvSpPr>
        <p:spPr>
          <a:xfrm>
            <a:off x="5893625" y="5404406"/>
            <a:ext cx="5738750" cy="369332"/>
          </a:xfrm>
          <a:prstGeom prst="rect">
            <a:avLst/>
          </a:prstGeom>
          <a:noFill/>
        </p:spPr>
        <p:txBody>
          <a:bodyPr wrap="none" rtlCol="0">
            <a:spAutoFit/>
          </a:bodyPr>
          <a:lstStyle/>
          <a:p>
            <a:r>
              <a:rPr lang="en-US" dirty="0"/>
              <a:t>Photo Credit: Berkeley Marvell Nanofabrication Laboratory </a:t>
            </a:r>
          </a:p>
        </p:txBody>
      </p:sp>
    </p:spTree>
    <p:extLst>
      <p:ext uri="{BB962C8B-B14F-4D97-AF65-F5344CB8AC3E}">
        <p14:creationId xmlns:p14="http://schemas.microsoft.com/office/powerpoint/2010/main" val="2469765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12CBC-6B2F-1D44-BB3F-6D3E3043A597}"/>
              </a:ext>
            </a:extLst>
          </p:cNvPr>
          <p:cNvSpPr>
            <a:spLocks noGrp="1"/>
          </p:cNvSpPr>
          <p:nvPr>
            <p:ph type="title"/>
          </p:nvPr>
        </p:nvSpPr>
        <p:spPr/>
        <p:txBody>
          <a:bodyPr/>
          <a:lstStyle/>
          <a:p>
            <a:r>
              <a:rPr lang="en-US" dirty="0"/>
              <a:t>Manufacturing Defects</a:t>
            </a:r>
          </a:p>
        </p:txBody>
      </p:sp>
      <p:sp>
        <p:nvSpPr>
          <p:cNvPr id="3" name="Content Placeholder 2">
            <a:extLst>
              <a:ext uri="{FF2B5EF4-FFF2-40B4-BE49-F238E27FC236}">
                <a16:creationId xmlns:a16="http://schemas.microsoft.com/office/drawing/2014/main" id="{F9247509-5950-684D-B357-D19A01E5A6D3}"/>
              </a:ext>
            </a:extLst>
          </p:cNvPr>
          <p:cNvSpPr>
            <a:spLocks noGrp="1"/>
          </p:cNvSpPr>
          <p:nvPr>
            <p:ph sz="half" idx="1"/>
          </p:nvPr>
        </p:nvSpPr>
        <p:spPr/>
        <p:txBody>
          <a:bodyPr>
            <a:normAutofit fontScale="92500" lnSpcReduction="10000"/>
          </a:bodyPr>
          <a:lstStyle/>
          <a:p>
            <a:r>
              <a:rPr lang="en-US" dirty="0"/>
              <a:t>Fault and performance variations still occur despite our best efforts</a:t>
            </a:r>
          </a:p>
          <a:p>
            <a:r>
              <a:rPr lang="en-US" dirty="0"/>
              <a:t>Mitigated by testing dies for functionality and performance</a:t>
            </a:r>
          </a:p>
          <a:p>
            <a:pPr lvl="1"/>
            <a:r>
              <a:rPr lang="en-US" dirty="0"/>
              <a:t>Sparing: use of extra on chip circuitry to account for faults</a:t>
            </a:r>
          </a:p>
          <a:p>
            <a:pPr lvl="2"/>
            <a:r>
              <a:rPr lang="en-US" dirty="0"/>
              <a:t>Spare rows/columns in DRAM</a:t>
            </a:r>
          </a:p>
          <a:p>
            <a:pPr lvl="2"/>
            <a:r>
              <a:rPr lang="en-US" dirty="0"/>
              <a:t>Disabling broken cores in multicore processors</a:t>
            </a:r>
          </a:p>
          <a:p>
            <a:pPr lvl="1"/>
            <a:r>
              <a:rPr lang="en-US" dirty="0"/>
              <a:t>Binning: sorting dies based on performance</a:t>
            </a:r>
          </a:p>
          <a:p>
            <a:pPr lvl="2"/>
            <a:r>
              <a:rPr lang="en-US" dirty="0"/>
              <a:t>High performance dies sold at a premium</a:t>
            </a:r>
          </a:p>
        </p:txBody>
      </p:sp>
      <p:sp>
        <p:nvSpPr>
          <p:cNvPr id="6" name="TextBox 5">
            <a:extLst>
              <a:ext uri="{FF2B5EF4-FFF2-40B4-BE49-F238E27FC236}">
                <a16:creationId xmlns:a16="http://schemas.microsoft.com/office/drawing/2014/main" id="{0348E191-8BC0-2C4C-B7EB-43F27A5AC14E}"/>
              </a:ext>
            </a:extLst>
          </p:cNvPr>
          <p:cNvSpPr txBox="1"/>
          <p:nvPr/>
        </p:nvSpPr>
        <p:spPr>
          <a:xfrm>
            <a:off x="6757988" y="4826675"/>
            <a:ext cx="5286374" cy="2031325"/>
          </a:xfrm>
          <a:prstGeom prst="rect">
            <a:avLst/>
          </a:prstGeom>
          <a:noFill/>
        </p:spPr>
        <p:txBody>
          <a:bodyPr wrap="square" rtlCol="0">
            <a:spAutoFit/>
          </a:bodyPr>
          <a:lstStyle/>
          <a:p>
            <a:r>
              <a:rPr lang="en-US" dirty="0"/>
              <a:t>A Bin Wafer Map:</a:t>
            </a:r>
          </a:p>
          <a:p>
            <a:r>
              <a:rPr lang="en-US" dirty="0"/>
              <a:t>Green = Bin 1 (Good Devices)</a:t>
            </a:r>
            <a:br>
              <a:rPr lang="en-US" dirty="0"/>
            </a:br>
            <a:endParaRPr lang="en-US" dirty="0"/>
          </a:p>
          <a:p>
            <a:r>
              <a:rPr lang="en-US" dirty="0"/>
              <a:t>Image:</a:t>
            </a:r>
          </a:p>
          <a:p>
            <a:r>
              <a:rPr lang="en-US" dirty="0"/>
              <a:t>Y. A. Lin, "Parametric wafer map visualization," in </a:t>
            </a:r>
            <a:r>
              <a:rPr lang="en-US" i="1" dirty="0"/>
              <a:t>IEEE Computer Graphics and Applications</a:t>
            </a:r>
            <a:r>
              <a:rPr lang="en-US" dirty="0"/>
              <a:t>, vol. 19, no. 4, pp. 14-17, July-Aug. 1999. </a:t>
            </a:r>
            <a:r>
              <a:rPr lang="en-US" dirty="0" err="1"/>
              <a:t>doi</a:t>
            </a:r>
            <a:r>
              <a:rPr lang="en-US" dirty="0"/>
              <a:t>: 10.1109/38.773959</a:t>
            </a:r>
          </a:p>
        </p:txBody>
      </p:sp>
      <p:pic>
        <p:nvPicPr>
          <p:cNvPr id="9" name="Content Placeholder 8">
            <a:extLst>
              <a:ext uri="{FF2B5EF4-FFF2-40B4-BE49-F238E27FC236}">
                <a16:creationId xmlns:a16="http://schemas.microsoft.com/office/drawing/2014/main" id="{6E5BB008-6455-8149-A66C-E45C4779A8CD}"/>
              </a:ext>
            </a:extLst>
          </p:cNvPr>
          <p:cNvPicPr>
            <a:picLocks noGrp="1" noChangeAspect="1"/>
          </p:cNvPicPr>
          <p:nvPr>
            <p:ph sz="half" idx="2"/>
          </p:nvPr>
        </p:nvPicPr>
        <p:blipFill>
          <a:blip r:embed="rId2"/>
          <a:stretch>
            <a:fillRect/>
          </a:stretch>
        </p:blipFill>
        <p:spPr>
          <a:xfrm>
            <a:off x="7497762" y="1511975"/>
            <a:ext cx="3441700" cy="3314700"/>
          </a:xfrm>
          <a:prstGeom prst="rect">
            <a:avLst/>
          </a:prstGeom>
        </p:spPr>
      </p:pic>
    </p:spTree>
    <p:extLst>
      <p:ext uri="{BB962C8B-B14F-4D97-AF65-F5344CB8AC3E}">
        <p14:creationId xmlns:p14="http://schemas.microsoft.com/office/powerpoint/2010/main" val="15596001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{5C7FB0B9-045F-9249-BB03-A1FD620A4808}tf16401378</Template>
  <TotalTime>16234</TotalTime>
  <Words>1735</Words>
  <Application>Microsoft Macintosh PowerPoint</Application>
  <PresentationFormat>Widescreen</PresentationFormat>
  <Paragraphs>380</Paragraphs>
  <Slides>13</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Cambria Math</vt:lpstr>
      <vt:lpstr>Office Theme</vt:lpstr>
      <vt:lpstr>EECS151/251A Discussion 13</vt:lpstr>
      <vt:lpstr>Plan for Today</vt:lpstr>
      <vt:lpstr>Hamming Codes</vt:lpstr>
      <vt:lpstr>Hamming Codes</vt:lpstr>
      <vt:lpstr>Hamming Codes</vt:lpstr>
      <vt:lpstr>Faults</vt:lpstr>
      <vt:lpstr>Design Bugs (ex. logic bugs, timing closure bugs, power draw)</vt:lpstr>
      <vt:lpstr>Manufacturing Defects</vt:lpstr>
      <vt:lpstr>Manufacturing Defects</vt:lpstr>
      <vt:lpstr>Runtime Faults</vt:lpstr>
      <vt:lpstr>Runtime Faults – Do we need to worry about them?</vt:lpstr>
      <vt:lpstr>Runtime Faults – Do we need to worry about them?</vt:lpstr>
      <vt:lpstr>Runtime Faults – Do we need to worry about them?</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EECS151/251A Discussion</dc:title>
  <dc:creator>Christopher Yarp</dc:creator>
  <cp:lastModifiedBy>Christopher Yarp</cp:lastModifiedBy>
  <cp:revision>1087</cp:revision>
  <cp:lastPrinted>2019-04-12T18:07:49Z</cp:lastPrinted>
  <dcterms:created xsi:type="dcterms:W3CDTF">2019-01-24T02:01:40Z</dcterms:created>
  <dcterms:modified xsi:type="dcterms:W3CDTF">2019-05-03T21:11:37Z</dcterms:modified>
</cp:coreProperties>
</file>

<file path=docProps/thumbnail.jpeg>
</file>